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73576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1700F"/>
    <a:srgbClr val="0000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71" autoAdjust="0"/>
    <p:restoredTop sz="96663" autoAdjust="0"/>
  </p:normalViewPr>
  <p:slideViewPr>
    <p:cSldViewPr snapToGrid="0">
      <p:cViewPr varScale="1">
        <p:scale>
          <a:sx n="110" d="100"/>
          <a:sy n="110" d="100"/>
        </p:scale>
        <p:origin x="232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8136" cy="4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627" y="1"/>
            <a:ext cx="2918136" cy="4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445"/>
            <a:ext cx="2918136" cy="4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627" y="9372445"/>
            <a:ext cx="2918136" cy="4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83FAC8-5C31-4C50-A107-CDF7AF422C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891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136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6023" y="1"/>
            <a:ext cx="2918136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pPr>
              <a:defRPr/>
            </a:pPr>
            <a:fld id="{2FFF52F8-E3BB-4402-901F-0162E9188E7C}" type="datetimeFigureOut">
              <a:rPr lang="en-US"/>
              <a:pPr>
                <a:defRPr/>
              </a:pPr>
              <a:t>11/1/2022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417" y="4686225"/>
            <a:ext cx="5388931" cy="4440077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0869"/>
            <a:ext cx="2918136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6023" y="9370869"/>
            <a:ext cx="2918136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pPr>
              <a:defRPr/>
            </a:pPr>
            <a:fld id="{B9985001-F1F7-4B2C-A427-30E6FDBB36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89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7A2921-6D98-4522-ACA0-16F2C577CF4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040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29D98-ADFA-4F63-83DF-3415ED12CB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4C323-04F4-4F1B-B5B9-199AAB3AFF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E927D-8AD9-4DF2-A8DD-022BD58E9C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F4C6F-822A-4309-8F28-DDA77DDCE3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E3F9D-04D4-475E-915B-85AC427B7C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96F1-2359-472A-BE6D-FDE25312C5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C0E31-BCB0-4209-A237-57834726B0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95DE9-2CBA-4063-AD57-04F3E3F6C3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4040-3017-4997-B766-B41997D4D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E1C7-0BD4-4762-91F9-1AC267684A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650E7-6B21-4142-9130-BD6F5B8660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A2C6C0D-B098-456A-BCF4-0D0D109ABD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Text Box 143"/>
          <p:cNvSpPr txBox="1">
            <a:spLocks noChangeArrowheads="1"/>
          </p:cNvSpPr>
          <p:nvPr/>
        </p:nvSpPr>
        <p:spPr bwMode="auto">
          <a:xfrm>
            <a:off x="8093074" y="269875"/>
            <a:ext cx="474663" cy="7651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highlight>
                <a:srgbClr val="FF0000"/>
              </a:highlight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highlight>
                  <a:srgbClr val="FF0000"/>
                </a:highlight>
                <a:latin typeface="Comic Sans MS" pitchFamily="66" charset="0"/>
              </a:rPr>
              <a:t>0ut of order</a:t>
            </a:r>
          </a:p>
        </p:txBody>
      </p:sp>
      <p:sp>
        <p:nvSpPr>
          <p:cNvPr id="2050" name="Rectangle 791"/>
          <p:cNvSpPr>
            <a:spLocks noChangeArrowheads="1"/>
          </p:cNvSpPr>
          <p:nvPr/>
        </p:nvSpPr>
        <p:spPr bwMode="auto">
          <a:xfrm>
            <a:off x="8083550" y="269875"/>
            <a:ext cx="4191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052" name="Text Box 121"/>
          <p:cNvSpPr txBox="1">
            <a:spLocks noChangeArrowheads="1"/>
          </p:cNvSpPr>
          <p:nvPr/>
        </p:nvSpPr>
        <p:spPr bwMode="auto">
          <a:xfrm>
            <a:off x="558800" y="288128"/>
            <a:ext cx="397669" cy="7389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US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53" name="Text Box 125"/>
          <p:cNvSpPr txBox="1">
            <a:spLocks noChangeArrowheads="1"/>
          </p:cNvSpPr>
          <p:nvPr/>
        </p:nvSpPr>
        <p:spPr bwMode="auto">
          <a:xfrm>
            <a:off x="1779589" y="71438"/>
            <a:ext cx="374650" cy="485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054" name="Text Box 126"/>
          <p:cNvSpPr txBox="1">
            <a:spLocks noChangeArrowheads="1"/>
          </p:cNvSpPr>
          <p:nvPr/>
        </p:nvSpPr>
        <p:spPr bwMode="auto">
          <a:xfrm>
            <a:off x="2160588" y="273050"/>
            <a:ext cx="381000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55" name="Text Box 127"/>
          <p:cNvSpPr txBox="1">
            <a:spLocks noChangeArrowheads="1"/>
          </p:cNvSpPr>
          <p:nvPr/>
        </p:nvSpPr>
        <p:spPr bwMode="auto">
          <a:xfrm>
            <a:off x="2536090" y="269139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10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56" name="Text Box 129"/>
          <p:cNvSpPr txBox="1">
            <a:spLocks noChangeArrowheads="1"/>
          </p:cNvSpPr>
          <p:nvPr/>
        </p:nvSpPr>
        <p:spPr bwMode="auto">
          <a:xfrm>
            <a:off x="3725863" y="273050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57" name="Text Box 128"/>
          <p:cNvSpPr txBox="1">
            <a:spLocks noChangeArrowheads="1"/>
          </p:cNvSpPr>
          <p:nvPr/>
        </p:nvSpPr>
        <p:spPr bwMode="auto">
          <a:xfrm>
            <a:off x="3135313" y="273050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58" name="Text Box 130"/>
          <p:cNvSpPr txBox="1">
            <a:spLocks noChangeArrowheads="1"/>
          </p:cNvSpPr>
          <p:nvPr/>
        </p:nvSpPr>
        <p:spPr bwMode="auto">
          <a:xfrm>
            <a:off x="4927600" y="273050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59" name="Text Box 131"/>
          <p:cNvSpPr txBox="1">
            <a:spLocks noChangeArrowheads="1"/>
          </p:cNvSpPr>
          <p:nvPr/>
        </p:nvSpPr>
        <p:spPr bwMode="auto">
          <a:xfrm>
            <a:off x="5527675" y="273050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900" b="1" dirty="0">
                <a:latin typeface="Comic Sans MS" pitchFamily="66" charset="0"/>
              </a:rPr>
              <a:t>0</a:t>
            </a:r>
          </a:p>
        </p:txBody>
      </p:sp>
      <p:sp>
        <p:nvSpPr>
          <p:cNvPr id="2060" name="Text Box 132"/>
          <p:cNvSpPr txBox="1">
            <a:spLocks noChangeArrowheads="1"/>
          </p:cNvSpPr>
          <p:nvPr/>
        </p:nvSpPr>
        <p:spPr bwMode="auto">
          <a:xfrm>
            <a:off x="6102350" y="273050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61" name="Text Box 134"/>
          <p:cNvSpPr txBox="1">
            <a:spLocks noChangeArrowheads="1"/>
          </p:cNvSpPr>
          <p:nvPr/>
        </p:nvSpPr>
        <p:spPr bwMode="auto">
          <a:xfrm>
            <a:off x="6692900" y="273050"/>
            <a:ext cx="381000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62" name="Text Box 140"/>
          <p:cNvSpPr txBox="1">
            <a:spLocks noChangeArrowheads="1"/>
          </p:cNvSpPr>
          <p:nvPr/>
        </p:nvSpPr>
        <p:spPr bwMode="auto">
          <a:xfrm>
            <a:off x="7073900" y="71438"/>
            <a:ext cx="342900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63" name="Text Box 142"/>
          <p:cNvSpPr txBox="1">
            <a:spLocks noChangeArrowheads="1"/>
          </p:cNvSpPr>
          <p:nvPr/>
        </p:nvSpPr>
        <p:spPr bwMode="auto">
          <a:xfrm>
            <a:off x="7762875" y="71438"/>
            <a:ext cx="328613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66" name="Text Box 167"/>
          <p:cNvSpPr txBox="1">
            <a:spLocks noChangeArrowheads="1"/>
          </p:cNvSpPr>
          <p:nvPr/>
        </p:nvSpPr>
        <p:spPr bwMode="auto">
          <a:xfrm>
            <a:off x="1768475" y="736600"/>
            <a:ext cx="552450" cy="2841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067" name="Text Box 173"/>
          <p:cNvSpPr txBox="1">
            <a:spLocks noChangeArrowheads="1"/>
          </p:cNvSpPr>
          <p:nvPr/>
        </p:nvSpPr>
        <p:spPr bwMode="auto">
          <a:xfrm>
            <a:off x="7418388" y="71438"/>
            <a:ext cx="347662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68" name="Text Box 174"/>
          <p:cNvSpPr txBox="1">
            <a:spLocks noChangeArrowheads="1"/>
          </p:cNvSpPr>
          <p:nvPr/>
        </p:nvSpPr>
        <p:spPr bwMode="auto">
          <a:xfrm>
            <a:off x="6905625" y="682626"/>
            <a:ext cx="381000" cy="350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69" name="Text Box 177"/>
          <p:cNvSpPr txBox="1">
            <a:spLocks noChangeArrowheads="1"/>
          </p:cNvSpPr>
          <p:nvPr/>
        </p:nvSpPr>
        <p:spPr bwMode="auto">
          <a:xfrm>
            <a:off x="972536" y="71438"/>
            <a:ext cx="405413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>
                <a:latin typeface="Comic Sans MS" pitchFamily="66" charset="0"/>
              </a:rPr>
              <a:t>0</a:t>
            </a:r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070" name="Text Box 178"/>
          <p:cNvSpPr txBox="1">
            <a:spLocks noChangeArrowheads="1"/>
          </p:cNvSpPr>
          <p:nvPr/>
        </p:nvSpPr>
        <p:spPr bwMode="auto">
          <a:xfrm>
            <a:off x="1380964" y="73025"/>
            <a:ext cx="392274" cy="474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46800"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grpSp>
        <p:nvGrpSpPr>
          <p:cNvPr id="2071" name="Group 543"/>
          <p:cNvGrpSpPr>
            <a:grpSpLocks/>
          </p:cNvGrpSpPr>
          <p:nvPr/>
        </p:nvGrpSpPr>
        <p:grpSpPr bwMode="auto">
          <a:xfrm>
            <a:off x="520700" y="46038"/>
            <a:ext cx="7958138" cy="1116013"/>
            <a:chOff x="328" y="90"/>
            <a:chExt cx="5013" cy="703"/>
          </a:xfrm>
        </p:grpSpPr>
        <p:sp>
          <p:nvSpPr>
            <p:cNvPr id="2443" name="Text Box 164"/>
            <p:cNvSpPr txBox="1">
              <a:spLocks noChangeArrowheads="1"/>
            </p:cNvSpPr>
            <p:nvPr/>
          </p:nvSpPr>
          <p:spPr bwMode="auto">
            <a:xfrm>
              <a:off x="367" y="615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AN1</a:t>
              </a:r>
            </a:p>
          </p:txBody>
        </p:sp>
        <p:sp>
          <p:nvSpPr>
            <p:cNvPr id="2444" name="Text Box 24"/>
            <p:cNvSpPr txBox="1">
              <a:spLocks noChangeArrowheads="1"/>
            </p:cNvSpPr>
            <p:nvPr/>
          </p:nvSpPr>
          <p:spPr bwMode="auto">
            <a:xfrm>
              <a:off x="2721" y="236"/>
              <a:ext cx="383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1200">
                <a:latin typeface="Comic Sans MS" pitchFamily="66" charset="0"/>
              </a:endParaRPr>
            </a:p>
          </p:txBody>
        </p:sp>
        <p:sp>
          <p:nvSpPr>
            <p:cNvPr id="2446" name="Text Box 166"/>
            <p:cNvSpPr txBox="1">
              <a:spLocks noChangeArrowheads="1"/>
            </p:cNvSpPr>
            <p:nvPr/>
          </p:nvSpPr>
          <p:spPr bwMode="auto">
            <a:xfrm>
              <a:off x="606" y="528"/>
              <a:ext cx="508" cy="25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 sz="800">
                <a:latin typeface="Comic Sans MS" pitchFamily="66" charset="0"/>
              </a:endParaRPr>
            </a:p>
            <a:p>
              <a:pPr>
                <a:spcBef>
                  <a:spcPct val="50000"/>
                </a:spcBef>
              </a:pPr>
              <a:endParaRPr lang="en-GB" sz="800">
                <a:latin typeface="Comic Sans MS" pitchFamily="66" charset="0"/>
              </a:endParaRPr>
            </a:p>
          </p:txBody>
        </p:sp>
        <p:sp>
          <p:nvSpPr>
            <p:cNvPr id="2447" name="Text Box 172"/>
            <p:cNvSpPr txBox="1">
              <a:spLocks noChangeArrowheads="1"/>
            </p:cNvSpPr>
            <p:nvPr/>
          </p:nvSpPr>
          <p:spPr bwMode="auto">
            <a:xfrm>
              <a:off x="4591" y="536"/>
              <a:ext cx="507" cy="25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 sz="800">
                <a:latin typeface="Comic Sans MS" pitchFamily="66" charset="0"/>
              </a:endParaRPr>
            </a:p>
            <a:p>
              <a:pPr>
                <a:spcBef>
                  <a:spcPct val="50000"/>
                </a:spcBef>
              </a:pPr>
              <a:endParaRPr lang="en-GB" sz="800">
                <a:latin typeface="Comic Sans MS" pitchFamily="66" charset="0"/>
              </a:endParaRPr>
            </a:p>
          </p:txBody>
        </p:sp>
        <p:sp>
          <p:nvSpPr>
            <p:cNvPr id="2448" name="Line 175"/>
            <p:cNvSpPr>
              <a:spLocks noChangeShapeType="1"/>
            </p:cNvSpPr>
            <p:nvPr/>
          </p:nvSpPr>
          <p:spPr bwMode="auto">
            <a:xfrm flipV="1">
              <a:off x="3088" y="715"/>
              <a:ext cx="1446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50" name="Line 176"/>
            <p:cNvSpPr>
              <a:spLocks noChangeShapeType="1"/>
            </p:cNvSpPr>
            <p:nvPr/>
          </p:nvSpPr>
          <p:spPr bwMode="auto">
            <a:xfrm>
              <a:off x="1464" y="708"/>
              <a:ext cx="125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51" name="Text Box 179"/>
            <p:cNvSpPr txBox="1">
              <a:spLocks noChangeArrowheads="1"/>
            </p:cNvSpPr>
            <p:nvPr/>
          </p:nvSpPr>
          <p:spPr bwMode="auto">
            <a:xfrm>
              <a:off x="658" y="327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AN3</a:t>
              </a:r>
            </a:p>
          </p:txBody>
        </p:sp>
        <p:sp>
          <p:nvSpPr>
            <p:cNvPr id="2453" name="Text Box 193"/>
            <p:cNvSpPr txBox="1">
              <a:spLocks noChangeArrowheads="1"/>
            </p:cNvSpPr>
            <p:nvPr/>
          </p:nvSpPr>
          <p:spPr bwMode="auto">
            <a:xfrm>
              <a:off x="886" y="321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AN4</a:t>
              </a:r>
            </a:p>
          </p:txBody>
        </p:sp>
        <p:sp>
          <p:nvSpPr>
            <p:cNvPr id="2454" name="Text Box 194"/>
            <p:cNvSpPr txBox="1">
              <a:spLocks noChangeArrowheads="1"/>
            </p:cNvSpPr>
            <p:nvPr/>
          </p:nvSpPr>
          <p:spPr bwMode="auto">
            <a:xfrm>
              <a:off x="1123" y="333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AN5</a:t>
              </a:r>
            </a:p>
          </p:txBody>
        </p:sp>
        <p:sp>
          <p:nvSpPr>
            <p:cNvPr id="2455" name="Text Box 195"/>
            <p:cNvSpPr txBox="1">
              <a:spLocks noChangeArrowheads="1"/>
            </p:cNvSpPr>
            <p:nvPr/>
          </p:nvSpPr>
          <p:spPr bwMode="auto">
            <a:xfrm>
              <a:off x="1360" y="333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AN6</a:t>
              </a:r>
            </a:p>
          </p:txBody>
        </p:sp>
        <p:sp>
          <p:nvSpPr>
            <p:cNvPr id="2456" name="Text Box 196"/>
            <p:cNvSpPr txBox="1">
              <a:spLocks noChangeArrowheads="1"/>
            </p:cNvSpPr>
            <p:nvPr/>
          </p:nvSpPr>
          <p:spPr bwMode="auto">
            <a:xfrm>
              <a:off x="1681" y="498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AN8</a:t>
              </a:r>
            </a:p>
          </p:txBody>
        </p:sp>
        <p:sp>
          <p:nvSpPr>
            <p:cNvPr id="2457" name="Text Box 197"/>
            <p:cNvSpPr txBox="1">
              <a:spLocks noChangeArrowheads="1"/>
            </p:cNvSpPr>
            <p:nvPr/>
          </p:nvSpPr>
          <p:spPr bwMode="auto">
            <a:xfrm>
              <a:off x="1186" y="624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AN7</a:t>
              </a:r>
            </a:p>
          </p:txBody>
        </p:sp>
        <p:sp>
          <p:nvSpPr>
            <p:cNvPr id="2459" name="Text Box 199"/>
            <p:cNvSpPr txBox="1">
              <a:spLocks noChangeArrowheads="1"/>
            </p:cNvSpPr>
            <p:nvPr/>
          </p:nvSpPr>
          <p:spPr bwMode="auto">
            <a:xfrm>
              <a:off x="2044" y="498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AN9</a:t>
              </a:r>
            </a:p>
          </p:txBody>
        </p:sp>
        <p:sp>
          <p:nvSpPr>
            <p:cNvPr id="2460" name="Text Box 200"/>
            <p:cNvSpPr txBox="1">
              <a:spLocks noChangeArrowheads="1"/>
            </p:cNvSpPr>
            <p:nvPr/>
          </p:nvSpPr>
          <p:spPr bwMode="auto">
            <a:xfrm>
              <a:off x="2404" y="498"/>
              <a:ext cx="26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AN10</a:t>
              </a:r>
            </a:p>
          </p:txBody>
        </p:sp>
        <p:sp>
          <p:nvSpPr>
            <p:cNvPr id="2461" name="Text Box 201"/>
            <p:cNvSpPr txBox="1">
              <a:spLocks noChangeArrowheads="1"/>
            </p:cNvSpPr>
            <p:nvPr/>
          </p:nvSpPr>
          <p:spPr bwMode="auto">
            <a:xfrm>
              <a:off x="2731" y="222"/>
              <a:ext cx="357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latin typeface="Comic Sans MS" pitchFamily="66" charset="0"/>
                </a:rPr>
                <a:t>Laundry</a:t>
              </a:r>
            </a:p>
            <a:p>
              <a:pPr algn="ctr">
                <a:spcBef>
                  <a:spcPct val="50000"/>
                </a:spcBef>
              </a:pPr>
              <a:r>
                <a:rPr lang="en-GB" sz="600" b="1">
                  <a:latin typeface="Comic Sans MS" pitchFamily="66" charset="0"/>
                </a:rPr>
                <a:t>AN11</a:t>
              </a:r>
            </a:p>
          </p:txBody>
        </p:sp>
        <p:sp>
          <p:nvSpPr>
            <p:cNvPr id="2462" name="Text Box 202"/>
            <p:cNvSpPr txBox="1">
              <a:spLocks noChangeArrowheads="1"/>
            </p:cNvSpPr>
            <p:nvPr/>
          </p:nvSpPr>
          <p:spPr bwMode="auto">
            <a:xfrm>
              <a:off x="3166" y="501"/>
              <a:ext cx="26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AS12</a:t>
              </a:r>
            </a:p>
          </p:txBody>
        </p:sp>
        <p:sp>
          <p:nvSpPr>
            <p:cNvPr id="2463" name="Text Box 203"/>
            <p:cNvSpPr txBox="1">
              <a:spLocks noChangeArrowheads="1"/>
            </p:cNvSpPr>
            <p:nvPr/>
          </p:nvSpPr>
          <p:spPr bwMode="auto">
            <a:xfrm>
              <a:off x="3541" y="501"/>
              <a:ext cx="24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AS14</a:t>
              </a:r>
            </a:p>
          </p:txBody>
        </p:sp>
        <p:sp>
          <p:nvSpPr>
            <p:cNvPr id="2464" name="Text Box 204"/>
            <p:cNvSpPr txBox="1">
              <a:spLocks noChangeArrowheads="1"/>
            </p:cNvSpPr>
            <p:nvPr/>
          </p:nvSpPr>
          <p:spPr bwMode="auto">
            <a:xfrm>
              <a:off x="3901" y="501"/>
              <a:ext cx="27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AS15</a:t>
              </a:r>
            </a:p>
          </p:txBody>
        </p:sp>
        <p:sp>
          <p:nvSpPr>
            <p:cNvPr id="2465" name="Text Box 205"/>
            <p:cNvSpPr txBox="1">
              <a:spLocks noChangeArrowheads="1"/>
            </p:cNvSpPr>
            <p:nvPr/>
          </p:nvSpPr>
          <p:spPr bwMode="auto">
            <a:xfrm>
              <a:off x="4210" y="327"/>
              <a:ext cx="24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AS16</a:t>
              </a:r>
            </a:p>
          </p:txBody>
        </p:sp>
        <p:sp>
          <p:nvSpPr>
            <p:cNvPr id="2466" name="Text Box 206"/>
            <p:cNvSpPr txBox="1">
              <a:spLocks noChangeArrowheads="1"/>
            </p:cNvSpPr>
            <p:nvPr/>
          </p:nvSpPr>
          <p:spPr bwMode="auto">
            <a:xfrm>
              <a:off x="4441" y="327"/>
              <a:ext cx="24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AS18</a:t>
              </a:r>
            </a:p>
          </p:txBody>
        </p:sp>
        <p:sp>
          <p:nvSpPr>
            <p:cNvPr id="2467" name="Text Box 207"/>
            <p:cNvSpPr txBox="1">
              <a:spLocks noChangeArrowheads="1"/>
            </p:cNvSpPr>
            <p:nvPr/>
          </p:nvSpPr>
          <p:spPr bwMode="auto">
            <a:xfrm>
              <a:off x="4672" y="327"/>
              <a:ext cx="25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AS19</a:t>
              </a:r>
            </a:p>
          </p:txBody>
        </p:sp>
        <p:sp>
          <p:nvSpPr>
            <p:cNvPr id="2468" name="Text Box 208"/>
            <p:cNvSpPr txBox="1">
              <a:spLocks noChangeArrowheads="1"/>
            </p:cNvSpPr>
            <p:nvPr/>
          </p:nvSpPr>
          <p:spPr bwMode="auto">
            <a:xfrm>
              <a:off x="4879" y="327"/>
              <a:ext cx="25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AS20</a:t>
              </a:r>
            </a:p>
          </p:txBody>
        </p:sp>
        <p:sp>
          <p:nvSpPr>
            <p:cNvPr id="2469" name="Text Box 209"/>
            <p:cNvSpPr txBox="1">
              <a:spLocks noChangeArrowheads="1"/>
            </p:cNvSpPr>
            <p:nvPr/>
          </p:nvSpPr>
          <p:spPr bwMode="auto">
            <a:xfrm>
              <a:off x="5098" y="621"/>
              <a:ext cx="24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AS21</a:t>
              </a:r>
            </a:p>
          </p:txBody>
        </p:sp>
        <p:sp>
          <p:nvSpPr>
            <p:cNvPr id="2470" name="Text Box 210"/>
            <p:cNvSpPr txBox="1">
              <a:spLocks noChangeArrowheads="1"/>
            </p:cNvSpPr>
            <p:nvPr/>
          </p:nvSpPr>
          <p:spPr bwMode="auto">
            <a:xfrm>
              <a:off x="4621" y="612"/>
              <a:ext cx="49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>
                  <a:latin typeface="Comic Sans MS" pitchFamily="66" charset="0"/>
                </a:rPr>
                <a:t>Lift &amp; Stairwell</a:t>
              </a:r>
            </a:p>
          </p:txBody>
        </p:sp>
        <p:sp>
          <p:nvSpPr>
            <p:cNvPr id="2471" name="Text Box 211"/>
            <p:cNvSpPr txBox="1">
              <a:spLocks noChangeArrowheads="1"/>
            </p:cNvSpPr>
            <p:nvPr/>
          </p:nvSpPr>
          <p:spPr bwMode="auto">
            <a:xfrm>
              <a:off x="4357" y="627"/>
              <a:ext cx="24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AS17</a:t>
              </a:r>
            </a:p>
          </p:txBody>
        </p:sp>
        <p:sp>
          <p:nvSpPr>
            <p:cNvPr id="2473" name="Text Box 213"/>
            <p:cNvSpPr txBox="1">
              <a:spLocks noChangeArrowheads="1"/>
            </p:cNvSpPr>
            <p:nvPr/>
          </p:nvSpPr>
          <p:spPr bwMode="auto">
            <a:xfrm>
              <a:off x="645" y="615"/>
              <a:ext cx="48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latin typeface="Comic Sans MS" pitchFamily="66" charset="0"/>
                </a:rPr>
                <a:t>Lift &amp; Stairwell</a:t>
              </a:r>
            </a:p>
          </p:txBody>
        </p:sp>
        <p:sp>
          <p:nvSpPr>
            <p:cNvPr id="2474" name="Text Box 217"/>
            <p:cNvSpPr txBox="1">
              <a:spLocks noChangeArrowheads="1"/>
            </p:cNvSpPr>
            <p:nvPr/>
          </p:nvSpPr>
          <p:spPr bwMode="auto">
            <a:xfrm>
              <a:off x="328" y="242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2</a:t>
              </a:r>
            </a:p>
          </p:txBody>
        </p:sp>
        <p:sp>
          <p:nvSpPr>
            <p:cNvPr id="2475" name="Text Box 220"/>
            <p:cNvSpPr txBox="1">
              <a:spLocks noChangeArrowheads="1"/>
            </p:cNvSpPr>
            <p:nvPr/>
          </p:nvSpPr>
          <p:spPr bwMode="auto">
            <a:xfrm>
              <a:off x="609" y="120"/>
              <a:ext cx="9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</a:t>
              </a:r>
            </a:p>
          </p:txBody>
        </p:sp>
        <p:sp>
          <p:nvSpPr>
            <p:cNvPr id="2476" name="Text Box 221"/>
            <p:cNvSpPr txBox="1">
              <a:spLocks noChangeArrowheads="1"/>
            </p:cNvSpPr>
            <p:nvPr/>
          </p:nvSpPr>
          <p:spPr bwMode="auto">
            <a:xfrm>
              <a:off x="850" y="101"/>
              <a:ext cx="22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   </a:t>
              </a:r>
              <a:r>
                <a:rPr lang="en-GB" sz="600" b="1" dirty="0">
                  <a:latin typeface="Comic Sans MS" pitchFamily="66" charset="0"/>
                </a:rPr>
                <a:t>**</a:t>
              </a:r>
              <a:endParaRPr lang="en-GB" sz="500" b="1" dirty="0">
                <a:latin typeface="Comic Sans MS" pitchFamily="66" charset="0"/>
              </a:endParaRPr>
            </a:p>
          </p:txBody>
        </p:sp>
        <p:sp>
          <p:nvSpPr>
            <p:cNvPr id="2477" name="Text Box 222"/>
            <p:cNvSpPr txBox="1">
              <a:spLocks noChangeArrowheads="1"/>
            </p:cNvSpPr>
            <p:nvPr/>
          </p:nvSpPr>
          <p:spPr bwMode="auto">
            <a:xfrm>
              <a:off x="1098" y="107"/>
              <a:ext cx="13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</a:t>
              </a:r>
            </a:p>
          </p:txBody>
        </p:sp>
        <p:sp>
          <p:nvSpPr>
            <p:cNvPr id="2478" name="Text Box 223"/>
            <p:cNvSpPr txBox="1">
              <a:spLocks noChangeArrowheads="1"/>
            </p:cNvSpPr>
            <p:nvPr/>
          </p:nvSpPr>
          <p:spPr bwMode="auto">
            <a:xfrm>
              <a:off x="1330" y="213"/>
              <a:ext cx="1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2</a:t>
              </a:r>
            </a:p>
          </p:txBody>
        </p:sp>
        <p:sp>
          <p:nvSpPr>
            <p:cNvPr id="2479" name="Text Box 224"/>
            <p:cNvSpPr txBox="1">
              <a:spLocks noChangeArrowheads="1"/>
            </p:cNvSpPr>
            <p:nvPr/>
          </p:nvSpPr>
          <p:spPr bwMode="auto">
            <a:xfrm>
              <a:off x="1570" y="213"/>
              <a:ext cx="15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10</a:t>
              </a:r>
            </a:p>
          </p:txBody>
        </p:sp>
        <p:sp>
          <p:nvSpPr>
            <p:cNvPr id="2480" name="Text Box 225"/>
            <p:cNvSpPr txBox="1">
              <a:spLocks noChangeArrowheads="1"/>
            </p:cNvSpPr>
            <p:nvPr/>
          </p:nvSpPr>
          <p:spPr bwMode="auto">
            <a:xfrm>
              <a:off x="1938" y="213"/>
              <a:ext cx="1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9</a:t>
              </a:r>
            </a:p>
          </p:txBody>
        </p:sp>
        <p:sp>
          <p:nvSpPr>
            <p:cNvPr id="2481" name="Text Box 226"/>
            <p:cNvSpPr txBox="1">
              <a:spLocks noChangeArrowheads="1"/>
            </p:cNvSpPr>
            <p:nvPr/>
          </p:nvSpPr>
          <p:spPr bwMode="auto">
            <a:xfrm>
              <a:off x="2310" y="213"/>
              <a:ext cx="15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11</a:t>
              </a:r>
            </a:p>
          </p:txBody>
        </p:sp>
        <p:sp>
          <p:nvSpPr>
            <p:cNvPr id="2482" name="Text Box 227"/>
            <p:cNvSpPr txBox="1">
              <a:spLocks noChangeArrowheads="1"/>
            </p:cNvSpPr>
            <p:nvPr/>
          </p:nvSpPr>
          <p:spPr bwMode="auto">
            <a:xfrm>
              <a:off x="3066" y="213"/>
              <a:ext cx="15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10</a:t>
              </a:r>
            </a:p>
          </p:txBody>
        </p:sp>
        <p:sp>
          <p:nvSpPr>
            <p:cNvPr id="2483" name="Text Box 228"/>
            <p:cNvSpPr txBox="1">
              <a:spLocks noChangeArrowheads="1"/>
            </p:cNvSpPr>
            <p:nvPr/>
          </p:nvSpPr>
          <p:spPr bwMode="auto">
            <a:xfrm>
              <a:off x="3442" y="213"/>
              <a:ext cx="159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10</a:t>
              </a:r>
            </a:p>
          </p:txBody>
        </p:sp>
        <p:sp>
          <p:nvSpPr>
            <p:cNvPr id="2484" name="Text Box 229"/>
            <p:cNvSpPr txBox="1">
              <a:spLocks noChangeArrowheads="1"/>
            </p:cNvSpPr>
            <p:nvPr/>
          </p:nvSpPr>
          <p:spPr bwMode="auto">
            <a:xfrm>
              <a:off x="3810" y="213"/>
              <a:ext cx="15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11</a:t>
              </a:r>
            </a:p>
          </p:txBody>
        </p:sp>
        <p:sp>
          <p:nvSpPr>
            <p:cNvPr id="2485" name="Text Box 230"/>
            <p:cNvSpPr txBox="1">
              <a:spLocks noChangeArrowheads="1"/>
            </p:cNvSpPr>
            <p:nvPr/>
          </p:nvSpPr>
          <p:spPr bwMode="auto">
            <a:xfrm>
              <a:off x="4180" y="213"/>
              <a:ext cx="1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2</a:t>
              </a:r>
            </a:p>
          </p:txBody>
        </p:sp>
        <p:sp>
          <p:nvSpPr>
            <p:cNvPr id="2486" name="Text Box 231"/>
            <p:cNvSpPr txBox="1">
              <a:spLocks noChangeArrowheads="1"/>
            </p:cNvSpPr>
            <p:nvPr/>
          </p:nvSpPr>
          <p:spPr bwMode="auto">
            <a:xfrm>
              <a:off x="4428" y="90"/>
              <a:ext cx="13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1</a:t>
              </a:r>
            </a:p>
          </p:txBody>
        </p:sp>
        <p:sp>
          <p:nvSpPr>
            <p:cNvPr id="2487" name="Text Box 232"/>
            <p:cNvSpPr txBox="1">
              <a:spLocks noChangeArrowheads="1"/>
            </p:cNvSpPr>
            <p:nvPr/>
          </p:nvSpPr>
          <p:spPr bwMode="auto">
            <a:xfrm>
              <a:off x="4641" y="90"/>
              <a:ext cx="13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1</a:t>
              </a:r>
            </a:p>
          </p:txBody>
        </p:sp>
        <p:sp>
          <p:nvSpPr>
            <p:cNvPr id="2488" name="Text Box 233"/>
            <p:cNvSpPr txBox="1">
              <a:spLocks noChangeArrowheads="1"/>
            </p:cNvSpPr>
            <p:nvPr/>
          </p:nvSpPr>
          <p:spPr bwMode="auto">
            <a:xfrm>
              <a:off x="4860" y="90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  </a:t>
              </a:r>
              <a:r>
                <a:rPr lang="en-GB" sz="600" b="1" dirty="0">
                  <a:latin typeface="Comic Sans MS" pitchFamily="66" charset="0"/>
                </a:rPr>
                <a:t>**</a:t>
              </a:r>
              <a:endParaRPr lang="en-GB" sz="500" b="1" dirty="0">
                <a:latin typeface="Comic Sans MS" pitchFamily="66" charset="0"/>
              </a:endParaRPr>
            </a:p>
          </p:txBody>
        </p:sp>
        <p:sp>
          <p:nvSpPr>
            <p:cNvPr id="2489" name="Text Box 234"/>
            <p:cNvSpPr txBox="1">
              <a:spLocks noChangeArrowheads="1"/>
            </p:cNvSpPr>
            <p:nvPr/>
          </p:nvSpPr>
          <p:spPr bwMode="auto">
            <a:xfrm>
              <a:off x="5073" y="216"/>
              <a:ext cx="1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2</a:t>
              </a:r>
            </a:p>
          </p:txBody>
        </p:sp>
        <p:sp>
          <p:nvSpPr>
            <p:cNvPr id="2490" name="Text Box 235"/>
            <p:cNvSpPr txBox="1">
              <a:spLocks noChangeArrowheads="1"/>
            </p:cNvSpPr>
            <p:nvPr/>
          </p:nvSpPr>
          <p:spPr bwMode="auto">
            <a:xfrm>
              <a:off x="4306" y="518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3</a:t>
              </a:r>
            </a:p>
          </p:txBody>
        </p:sp>
        <p:sp>
          <p:nvSpPr>
            <p:cNvPr id="2492" name="Text Box 237"/>
            <p:cNvSpPr txBox="1">
              <a:spLocks noChangeArrowheads="1"/>
            </p:cNvSpPr>
            <p:nvPr/>
          </p:nvSpPr>
          <p:spPr bwMode="auto">
            <a:xfrm>
              <a:off x="1077" y="510"/>
              <a:ext cx="1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4</a:t>
              </a:r>
            </a:p>
          </p:txBody>
        </p:sp>
      </p:grpSp>
      <p:sp>
        <p:nvSpPr>
          <p:cNvPr id="2072" name="Text Box 238"/>
          <p:cNvSpPr txBox="1">
            <a:spLocks noChangeArrowheads="1"/>
          </p:cNvSpPr>
          <p:nvPr/>
        </p:nvSpPr>
        <p:spPr bwMode="auto">
          <a:xfrm rot="-5400000">
            <a:off x="-235744" y="368442"/>
            <a:ext cx="763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omic Sans MS" pitchFamily="66" charset="0"/>
              </a:rPr>
              <a:t>Female</a:t>
            </a:r>
          </a:p>
        </p:txBody>
      </p:sp>
      <p:sp>
        <p:nvSpPr>
          <p:cNvPr id="2073" name="Text Box 248"/>
          <p:cNvSpPr txBox="1">
            <a:spLocks noChangeArrowheads="1"/>
          </p:cNvSpPr>
          <p:nvPr/>
        </p:nvSpPr>
        <p:spPr bwMode="auto">
          <a:xfrm>
            <a:off x="4930775" y="4043363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74" name="Text Box 249"/>
          <p:cNvSpPr txBox="1">
            <a:spLocks noChangeArrowheads="1"/>
          </p:cNvSpPr>
          <p:nvPr/>
        </p:nvSpPr>
        <p:spPr bwMode="auto">
          <a:xfrm>
            <a:off x="5514975" y="4043363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75" name="Text Box 250"/>
          <p:cNvSpPr txBox="1">
            <a:spLocks noChangeArrowheads="1"/>
          </p:cNvSpPr>
          <p:nvPr/>
        </p:nvSpPr>
        <p:spPr bwMode="auto">
          <a:xfrm>
            <a:off x="6105525" y="4043363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76" name="Text Box 251"/>
          <p:cNvSpPr txBox="1">
            <a:spLocks noChangeArrowheads="1"/>
          </p:cNvSpPr>
          <p:nvPr/>
        </p:nvSpPr>
        <p:spPr bwMode="auto">
          <a:xfrm>
            <a:off x="6696075" y="4043363"/>
            <a:ext cx="38100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077" name="Text Box 252"/>
          <p:cNvSpPr txBox="1">
            <a:spLocks noChangeArrowheads="1"/>
          </p:cNvSpPr>
          <p:nvPr/>
        </p:nvSpPr>
        <p:spPr bwMode="auto">
          <a:xfrm>
            <a:off x="7077075" y="3841750"/>
            <a:ext cx="342900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78" name="Text Box 253"/>
          <p:cNvSpPr txBox="1">
            <a:spLocks noChangeArrowheads="1"/>
          </p:cNvSpPr>
          <p:nvPr/>
        </p:nvSpPr>
        <p:spPr bwMode="auto">
          <a:xfrm>
            <a:off x="7766050" y="3841750"/>
            <a:ext cx="328613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79" name="Text Box 254"/>
          <p:cNvSpPr txBox="1">
            <a:spLocks noChangeArrowheads="1"/>
          </p:cNvSpPr>
          <p:nvPr/>
        </p:nvSpPr>
        <p:spPr bwMode="auto">
          <a:xfrm>
            <a:off x="8096250" y="4040188"/>
            <a:ext cx="381000" cy="7651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80" name="Text Box 259"/>
          <p:cNvSpPr txBox="1">
            <a:spLocks noChangeArrowheads="1"/>
          </p:cNvSpPr>
          <p:nvPr/>
        </p:nvSpPr>
        <p:spPr bwMode="auto">
          <a:xfrm>
            <a:off x="7421563" y="3841750"/>
            <a:ext cx="347662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8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081" name="Text Box 260"/>
          <p:cNvSpPr txBox="1">
            <a:spLocks noChangeArrowheads="1"/>
          </p:cNvSpPr>
          <p:nvPr/>
        </p:nvSpPr>
        <p:spPr bwMode="auto">
          <a:xfrm>
            <a:off x="6908800" y="4519613"/>
            <a:ext cx="38100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082" name="Text Box 258"/>
          <p:cNvSpPr txBox="1">
            <a:spLocks noChangeArrowheads="1"/>
          </p:cNvSpPr>
          <p:nvPr/>
        </p:nvSpPr>
        <p:spPr bwMode="auto">
          <a:xfrm>
            <a:off x="7291388" y="4519613"/>
            <a:ext cx="804862" cy="407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</p:txBody>
      </p:sp>
      <p:sp>
        <p:nvSpPr>
          <p:cNvPr id="2083" name="Line 261"/>
          <p:cNvSpPr>
            <a:spLocks noChangeShapeType="1"/>
          </p:cNvSpPr>
          <p:nvPr/>
        </p:nvSpPr>
        <p:spPr bwMode="auto">
          <a:xfrm>
            <a:off x="4938713" y="4802188"/>
            <a:ext cx="2262187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84" name="Text Box 277"/>
          <p:cNvSpPr txBox="1">
            <a:spLocks noChangeArrowheads="1"/>
          </p:cNvSpPr>
          <p:nvPr/>
        </p:nvSpPr>
        <p:spPr bwMode="auto">
          <a:xfrm>
            <a:off x="5029200" y="4464050"/>
            <a:ext cx="4143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DS12</a:t>
            </a:r>
          </a:p>
        </p:txBody>
      </p:sp>
      <p:sp>
        <p:nvSpPr>
          <p:cNvPr id="2085" name="Text Box 278"/>
          <p:cNvSpPr txBox="1">
            <a:spLocks noChangeArrowheads="1"/>
          </p:cNvSpPr>
          <p:nvPr/>
        </p:nvSpPr>
        <p:spPr bwMode="auto">
          <a:xfrm>
            <a:off x="5624513" y="4464050"/>
            <a:ext cx="3952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DS14</a:t>
            </a:r>
          </a:p>
        </p:txBody>
      </p:sp>
      <p:sp>
        <p:nvSpPr>
          <p:cNvPr id="2086" name="Text Box 279"/>
          <p:cNvSpPr txBox="1">
            <a:spLocks noChangeArrowheads="1"/>
          </p:cNvSpPr>
          <p:nvPr/>
        </p:nvSpPr>
        <p:spPr bwMode="auto">
          <a:xfrm>
            <a:off x="6196013" y="4464050"/>
            <a:ext cx="4286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DS15</a:t>
            </a:r>
          </a:p>
        </p:txBody>
      </p:sp>
      <p:sp>
        <p:nvSpPr>
          <p:cNvPr id="2087" name="Text Box 280"/>
          <p:cNvSpPr txBox="1">
            <a:spLocks noChangeArrowheads="1"/>
          </p:cNvSpPr>
          <p:nvPr/>
        </p:nvSpPr>
        <p:spPr bwMode="auto">
          <a:xfrm>
            <a:off x="6686550" y="4187825"/>
            <a:ext cx="3905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 dirty="0">
                <a:latin typeface="Comic Sans MS" pitchFamily="66" charset="0"/>
              </a:rPr>
              <a:t>DS16</a:t>
            </a:r>
          </a:p>
        </p:txBody>
      </p:sp>
      <p:sp>
        <p:nvSpPr>
          <p:cNvPr id="2088" name="Text Box 281"/>
          <p:cNvSpPr txBox="1">
            <a:spLocks noChangeArrowheads="1"/>
          </p:cNvSpPr>
          <p:nvPr/>
        </p:nvSpPr>
        <p:spPr bwMode="auto">
          <a:xfrm>
            <a:off x="7053263" y="4187825"/>
            <a:ext cx="3952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DS18</a:t>
            </a:r>
          </a:p>
        </p:txBody>
      </p:sp>
      <p:sp>
        <p:nvSpPr>
          <p:cNvPr id="2089" name="Text Box 282"/>
          <p:cNvSpPr txBox="1">
            <a:spLocks noChangeArrowheads="1"/>
          </p:cNvSpPr>
          <p:nvPr/>
        </p:nvSpPr>
        <p:spPr bwMode="auto">
          <a:xfrm>
            <a:off x="7419975" y="4187825"/>
            <a:ext cx="4048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DS19</a:t>
            </a:r>
          </a:p>
        </p:txBody>
      </p:sp>
      <p:sp>
        <p:nvSpPr>
          <p:cNvPr id="2090" name="Text Box 283"/>
          <p:cNvSpPr txBox="1">
            <a:spLocks noChangeArrowheads="1"/>
          </p:cNvSpPr>
          <p:nvPr/>
        </p:nvSpPr>
        <p:spPr bwMode="auto">
          <a:xfrm>
            <a:off x="7748588" y="4187825"/>
            <a:ext cx="4048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DS20</a:t>
            </a:r>
          </a:p>
        </p:txBody>
      </p:sp>
      <p:sp>
        <p:nvSpPr>
          <p:cNvPr id="2091" name="Text Box 284"/>
          <p:cNvSpPr txBox="1">
            <a:spLocks noChangeArrowheads="1"/>
          </p:cNvSpPr>
          <p:nvPr/>
        </p:nvSpPr>
        <p:spPr bwMode="auto">
          <a:xfrm>
            <a:off x="8086725" y="4640263"/>
            <a:ext cx="385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DS21</a:t>
            </a:r>
          </a:p>
        </p:txBody>
      </p:sp>
      <p:sp>
        <p:nvSpPr>
          <p:cNvPr id="2092" name="Text Box 285"/>
          <p:cNvSpPr txBox="1">
            <a:spLocks noChangeArrowheads="1"/>
          </p:cNvSpPr>
          <p:nvPr/>
        </p:nvSpPr>
        <p:spPr bwMode="auto">
          <a:xfrm>
            <a:off x="7339013" y="4640263"/>
            <a:ext cx="7889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Lift &amp; Stairwell</a:t>
            </a:r>
          </a:p>
        </p:txBody>
      </p:sp>
      <p:sp>
        <p:nvSpPr>
          <p:cNvPr id="2093" name="Text Box 286"/>
          <p:cNvSpPr txBox="1">
            <a:spLocks noChangeArrowheads="1"/>
          </p:cNvSpPr>
          <p:nvPr/>
        </p:nvSpPr>
        <p:spPr bwMode="auto">
          <a:xfrm>
            <a:off x="6919913" y="4664075"/>
            <a:ext cx="3952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DS17</a:t>
            </a:r>
          </a:p>
        </p:txBody>
      </p:sp>
      <p:sp>
        <p:nvSpPr>
          <p:cNvPr id="2094" name="Text Box 297"/>
          <p:cNvSpPr txBox="1">
            <a:spLocks noChangeArrowheads="1"/>
          </p:cNvSpPr>
          <p:nvPr/>
        </p:nvSpPr>
        <p:spPr bwMode="auto">
          <a:xfrm>
            <a:off x="4870450" y="4006850"/>
            <a:ext cx="25199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12</a:t>
            </a:r>
          </a:p>
        </p:txBody>
      </p:sp>
      <p:sp>
        <p:nvSpPr>
          <p:cNvPr id="2095" name="Text Box 298"/>
          <p:cNvSpPr txBox="1">
            <a:spLocks noChangeArrowheads="1"/>
          </p:cNvSpPr>
          <p:nvPr/>
        </p:nvSpPr>
        <p:spPr bwMode="auto">
          <a:xfrm>
            <a:off x="5467350" y="4006850"/>
            <a:ext cx="25199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10</a:t>
            </a:r>
          </a:p>
        </p:txBody>
      </p:sp>
      <p:sp>
        <p:nvSpPr>
          <p:cNvPr id="2096" name="Text Box 299"/>
          <p:cNvSpPr txBox="1">
            <a:spLocks noChangeArrowheads="1"/>
          </p:cNvSpPr>
          <p:nvPr/>
        </p:nvSpPr>
        <p:spPr bwMode="auto">
          <a:xfrm>
            <a:off x="6051550" y="4006850"/>
            <a:ext cx="242374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11</a:t>
            </a:r>
          </a:p>
        </p:txBody>
      </p:sp>
      <p:sp>
        <p:nvSpPr>
          <p:cNvPr id="2097" name="Text Box 300"/>
          <p:cNvSpPr txBox="1">
            <a:spLocks noChangeArrowheads="1"/>
          </p:cNvSpPr>
          <p:nvPr/>
        </p:nvSpPr>
        <p:spPr bwMode="auto">
          <a:xfrm>
            <a:off x="6638925" y="4006850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2</a:t>
            </a:r>
          </a:p>
        </p:txBody>
      </p:sp>
      <p:sp>
        <p:nvSpPr>
          <p:cNvPr id="2098" name="Text Box 301"/>
          <p:cNvSpPr txBox="1">
            <a:spLocks noChangeArrowheads="1"/>
          </p:cNvSpPr>
          <p:nvPr/>
        </p:nvSpPr>
        <p:spPr bwMode="auto">
          <a:xfrm>
            <a:off x="7032625" y="3811588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099" name="Text Box 302"/>
          <p:cNvSpPr txBox="1">
            <a:spLocks noChangeArrowheads="1"/>
          </p:cNvSpPr>
          <p:nvPr/>
        </p:nvSpPr>
        <p:spPr bwMode="auto">
          <a:xfrm>
            <a:off x="7370763" y="3811588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100" name="Text Box 303"/>
          <p:cNvSpPr txBox="1">
            <a:spLocks noChangeArrowheads="1"/>
          </p:cNvSpPr>
          <p:nvPr/>
        </p:nvSpPr>
        <p:spPr bwMode="auto">
          <a:xfrm>
            <a:off x="7718425" y="3811588"/>
            <a:ext cx="33214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  </a:t>
            </a:r>
            <a:r>
              <a:rPr lang="en-GB" sz="600" b="1" dirty="0">
                <a:latin typeface="Comic Sans MS" pitchFamily="66" charset="0"/>
              </a:rPr>
              <a:t>**</a:t>
            </a:r>
            <a:endParaRPr lang="en-GB" sz="500" b="1" dirty="0">
              <a:latin typeface="Comic Sans MS" pitchFamily="66" charset="0"/>
            </a:endParaRPr>
          </a:p>
        </p:txBody>
      </p:sp>
      <p:sp>
        <p:nvSpPr>
          <p:cNvPr id="2101" name="Text Box 304"/>
          <p:cNvSpPr txBox="1">
            <a:spLocks noChangeArrowheads="1"/>
          </p:cNvSpPr>
          <p:nvPr/>
        </p:nvSpPr>
        <p:spPr bwMode="auto">
          <a:xfrm>
            <a:off x="8056563" y="4011613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2</a:t>
            </a:r>
          </a:p>
        </p:txBody>
      </p:sp>
      <p:sp>
        <p:nvSpPr>
          <p:cNvPr id="2102" name="Text Box 305"/>
          <p:cNvSpPr txBox="1">
            <a:spLocks noChangeArrowheads="1"/>
          </p:cNvSpPr>
          <p:nvPr/>
        </p:nvSpPr>
        <p:spPr bwMode="auto">
          <a:xfrm>
            <a:off x="6838950" y="4491038"/>
            <a:ext cx="22313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4</a:t>
            </a:r>
          </a:p>
        </p:txBody>
      </p:sp>
      <p:sp>
        <p:nvSpPr>
          <p:cNvPr id="2103" name="Text Box 386"/>
          <p:cNvSpPr txBox="1">
            <a:spLocks noChangeArrowheads="1"/>
          </p:cNvSpPr>
          <p:nvPr/>
        </p:nvSpPr>
        <p:spPr bwMode="auto">
          <a:xfrm rot="-5400000">
            <a:off x="-235744" y="1739107"/>
            <a:ext cx="763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omic Sans MS" pitchFamily="66" charset="0"/>
              </a:rPr>
              <a:t>Female</a:t>
            </a:r>
          </a:p>
        </p:txBody>
      </p:sp>
      <p:sp>
        <p:nvSpPr>
          <p:cNvPr id="2104" name="Text Box 311"/>
          <p:cNvSpPr txBox="1">
            <a:spLocks noChangeArrowheads="1"/>
          </p:cNvSpPr>
          <p:nvPr/>
        </p:nvSpPr>
        <p:spPr bwMode="auto">
          <a:xfrm>
            <a:off x="398463" y="1509713"/>
            <a:ext cx="381000" cy="284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05" name="Text Box 313"/>
          <p:cNvSpPr txBox="1">
            <a:spLocks noChangeArrowheads="1"/>
          </p:cNvSpPr>
          <p:nvPr/>
        </p:nvSpPr>
        <p:spPr bwMode="auto">
          <a:xfrm>
            <a:off x="1765300" y="1512888"/>
            <a:ext cx="390525" cy="284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06" name="Text Box 314"/>
          <p:cNvSpPr txBox="1">
            <a:spLocks noChangeArrowheads="1"/>
          </p:cNvSpPr>
          <p:nvPr/>
        </p:nvSpPr>
        <p:spPr bwMode="auto">
          <a:xfrm>
            <a:off x="2162175" y="1512888"/>
            <a:ext cx="38100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07" name="Text Box 315"/>
          <p:cNvSpPr txBox="1">
            <a:spLocks noChangeArrowheads="1"/>
          </p:cNvSpPr>
          <p:nvPr/>
        </p:nvSpPr>
        <p:spPr bwMode="auto">
          <a:xfrm>
            <a:off x="2547938" y="1512888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108" name="Text Box 316"/>
          <p:cNvSpPr txBox="1">
            <a:spLocks noChangeArrowheads="1"/>
          </p:cNvSpPr>
          <p:nvPr/>
        </p:nvSpPr>
        <p:spPr bwMode="auto">
          <a:xfrm>
            <a:off x="3136900" y="1512888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09" name="Text Box 317"/>
          <p:cNvSpPr txBox="1">
            <a:spLocks noChangeArrowheads="1"/>
          </p:cNvSpPr>
          <p:nvPr/>
        </p:nvSpPr>
        <p:spPr bwMode="auto">
          <a:xfrm>
            <a:off x="3734801" y="1507115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  <a:p>
            <a:pPr algn="ctr">
              <a:spcBef>
                <a:spcPct val="50000"/>
              </a:spcBef>
            </a:pPr>
            <a:endParaRPr lang="en-GB" sz="800" dirty="0">
              <a:latin typeface="Comic Sans MS" pitchFamily="66" charset="0"/>
            </a:endParaRPr>
          </a:p>
        </p:txBody>
      </p:sp>
      <p:sp>
        <p:nvSpPr>
          <p:cNvPr id="2110" name="Text Box 322"/>
          <p:cNvSpPr txBox="1">
            <a:spLocks noChangeArrowheads="1"/>
          </p:cNvSpPr>
          <p:nvPr/>
        </p:nvSpPr>
        <p:spPr bwMode="auto">
          <a:xfrm>
            <a:off x="7075488" y="1311275"/>
            <a:ext cx="342900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11" name="Text Box 323"/>
          <p:cNvSpPr txBox="1">
            <a:spLocks noChangeArrowheads="1"/>
          </p:cNvSpPr>
          <p:nvPr/>
        </p:nvSpPr>
        <p:spPr bwMode="auto">
          <a:xfrm>
            <a:off x="7764463" y="1311275"/>
            <a:ext cx="328612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12" name="Text Box 324"/>
          <p:cNvSpPr txBox="1">
            <a:spLocks noChangeArrowheads="1"/>
          </p:cNvSpPr>
          <p:nvPr/>
        </p:nvSpPr>
        <p:spPr bwMode="auto">
          <a:xfrm>
            <a:off x="8094663" y="1509713"/>
            <a:ext cx="381000" cy="7651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13" name="Text Box 325"/>
          <p:cNvSpPr txBox="1">
            <a:spLocks noChangeArrowheads="1"/>
          </p:cNvSpPr>
          <p:nvPr/>
        </p:nvSpPr>
        <p:spPr bwMode="auto">
          <a:xfrm>
            <a:off x="398463" y="1976438"/>
            <a:ext cx="381000" cy="284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14" name="Text Box 327"/>
          <p:cNvSpPr txBox="1">
            <a:spLocks noChangeArrowheads="1"/>
          </p:cNvSpPr>
          <p:nvPr/>
        </p:nvSpPr>
        <p:spPr bwMode="auto">
          <a:xfrm>
            <a:off x="1770063" y="1976438"/>
            <a:ext cx="55245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115" name="Text Box 329"/>
          <p:cNvSpPr txBox="1">
            <a:spLocks noChangeArrowheads="1"/>
          </p:cNvSpPr>
          <p:nvPr/>
        </p:nvSpPr>
        <p:spPr bwMode="auto">
          <a:xfrm>
            <a:off x="7419975" y="1311275"/>
            <a:ext cx="347663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16" name="Text Box 334"/>
          <p:cNvSpPr txBox="1">
            <a:spLocks noChangeArrowheads="1"/>
          </p:cNvSpPr>
          <p:nvPr/>
        </p:nvSpPr>
        <p:spPr bwMode="auto">
          <a:xfrm>
            <a:off x="779463" y="1314450"/>
            <a:ext cx="342900" cy="482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17" name="Text Box 335"/>
          <p:cNvSpPr txBox="1">
            <a:spLocks noChangeArrowheads="1"/>
          </p:cNvSpPr>
          <p:nvPr/>
        </p:nvSpPr>
        <p:spPr bwMode="auto">
          <a:xfrm>
            <a:off x="1422400" y="1314450"/>
            <a:ext cx="342900" cy="482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18" name="Text Box 385"/>
          <p:cNvSpPr txBox="1">
            <a:spLocks noChangeArrowheads="1"/>
          </p:cNvSpPr>
          <p:nvPr/>
        </p:nvSpPr>
        <p:spPr bwMode="auto">
          <a:xfrm>
            <a:off x="4975225" y="1511300"/>
            <a:ext cx="3810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19" name="Text Box 309"/>
          <p:cNvSpPr txBox="1">
            <a:spLocks noChangeArrowheads="1"/>
          </p:cNvSpPr>
          <p:nvPr/>
        </p:nvSpPr>
        <p:spPr bwMode="auto">
          <a:xfrm>
            <a:off x="393700" y="166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BN2</a:t>
            </a:r>
          </a:p>
        </p:txBody>
      </p:sp>
      <p:sp>
        <p:nvSpPr>
          <p:cNvPr id="2120" name="Text Box 310"/>
          <p:cNvSpPr txBox="1">
            <a:spLocks noChangeArrowheads="1"/>
          </p:cNvSpPr>
          <p:nvPr/>
        </p:nvSpPr>
        <p:spPr bwMode="auto">
          <a:xfrm>
            <a:off x="4311650" y="1512888"/>
            <a:ext cx="608013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>
              <a:latin typeface="Comic Sans MS" pitchFamily="66" charset="0"/>
            </a:endParaRPr>
          </a:p>
        </p:txBody>
      </p:sp>
      <p:sp>
        <p:nvSpPr>
          <p:cNvPr id="2121" name="Text Box 312"/>
          <p:cNvSpPr txBox="1">
            <a:spLocks noChangeArrowheads="1"/>
          </p:cNvSpPr>
          <p:nvPr/>
        </p:nvSpPr>
        <p:spPr bwMode="auto">
          <a:xfrm>
            <a:off x="1112838" y="1314450"/>
            <a:ext cx="300037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>
              <a:latin typeface="Comic Sans MS" pitchFamily="66" charset="0"/>
            </a:endParaRPr>
          </a:p>
        </p:txBody>
      </p:sp>
      <p:sp>
        <p:nvSpPr>
          <p:cNvPr id="2122" name="Text Box 326"/>
          <p:cNvSpPr txBox="1">
            <a:spLocks noChangeArrowheads="1"/>
          </p:cNvSpPr>
          <p:nvPr/>
        </p:nvSpPr>
        <p:spPr bwMode="auto">
          <a:xfrm>
            <a:off x="769938" y="1976438"/>
            <a:ext cx="990600" cy="407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</p:txBody>
      </p:sp>
      <p:sp>
        <p:nvSpPr>
          <p:cNvPr id="2123" name="Text Box 328"/>
          <p:cNvSpPr txBox="1">
            <a:spLocks noChangeArrowheads="1"/>
          </p:cNvSpPr>
          <p:nvPr/>
        </p:nvSpPr>
        <p:spPr bwMode="auto">
          <a:xfrm>
            <a:off x="7280275" y="1989138"/>
            <a:ext cx="804863" cy="407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</p:txBody>
      </p:sp>
      <p:sp>
        <p:nvSpPr>
          <p:cNvPr id="2124" name="Text Box 330"/>
          <p:cNvSpPr txBox="1">
            <a:spLocks noChangeArrowheads="1"/>
          </p:cNvSpPr>
          <p:nvPr/>
        </p:nvSpPr>
        <p:spPr bwMode="auto">
          <a:xfrm>
            <a:off x="6872288" y="2122488"/>
            <a:ext cx="396875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>
              <a:latin typeface="Comic Sans MS" pitchFamily="66" charset="0"/>
            </a:endParaRPr>
          </a:p>
        </p:txBody>
      </p:sp>
      <p:sp>
        <p:nvSpPr>
          <p:cNvPr id="2126" name="Line 333"/>
          <p:cNvSpPr>
            <a:spLocks noChangeShapeType="1"/>
          </p:cNvSpPr>
          <p:nvPr/>
        </p:nvSpPr>
        <p:spPr bwMode="auto">
          <a:xfrm flipV="1">
            <a:off x="2316163" y="2254250"/>
            <a:ext cx="1998662" cy="7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27" name="Text Box 336"/>
          <p:cNvSpPr txBox="1">
            <a:spLocks noChangeArrowheads="1"/>
          </p:cNvSpPr>
          <p:nvPr/>
        </p:nvSpPr>
        <p:spPr bwMode="auto">
          <a:xfrm>
            <a:off x="765175" y="166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BN3</a:t>
            </a:r>
          </a:p>
        </p:txBody>
      </p:sp>
      <p:sp>
        <p:nvSpPr>
          <p:cNvPr id="2128" name="Text Box 337"/>
          <p:cNvSpPr txBox="1">
            <a:spLocks noChangeArrowheads="1"/>
          </p:cNvSpPr>
          <p:nvPr/>
        </p:nvSpPr>
        <p:spPr bwMode="auto">
          <a:xfrm rot="-2575849">
            <a:off x="1008063" y="1308100"/>
            <a:ext cx="6429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500" b="1">
                <a:latin typeface="Comic Sans MS" pitchFamily="66" charset="0"/>
              </a:rPr>
              <a:t>Bathroom</a:t>
            </a:r>
          </a:p>
        </p:txBody>
      </p:sp>
      <p:sp>
        <p:nvSpPr>
          <p:cNvPr id="2129" name="Text Box 338"/>
          <p:cNvSpPr txBox="1">
            <a:spLocks noChangeArrowheads="1"/>
          </p:cNvSpPr>
          <p:nvPr/>
        </p:nvSpPr>
        <p:spPr bwMode="auto">
          <a:xfrm>
            <a:off x="1417638" y="166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BN4</a:t>
            </a:r>
          </a:p>
        </p:txBody>
      </p:sp>
      <p:sp>
        <p:nvSpPr>
          <p:cNvPr id="2130" name="Text Box 339"/>
          <p:cNvSpPr txBox="1">
            <a:spLocks noChangeArrowheads="1"/>
          </p:cNvSpPr>
          <p:nvPr/>
        </p:nvSpPr>
        <p:spPr bwMode="auto">
          <a:xfrm>
            <a:off x="1774825" y="166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BN5</a:t>
            </a:r>
          </a:p>
        </p:txBody>
      </p:sp>
      <p:sp>
        <p:nvSpPr>
          <p:cNvPr id="2131" name="Text Box 340"/>
          <p:cNvSpPr txBox="1">
            <a:spLocks noChangeArrowheads="1"/>
          </p:cNvSpPr>
          <p:nvPr/>
        </p:nvSpPr>
        <p:spPr bwMode="auto">
          <a:xfrm>
            <a:off x="2151063" y="166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 dirty="0">
                <a:latin typeface="Comic Sans MS" pitchFamily="66" charset="0"/>
              </a:rPr>
              <a:t>BN6</a:t>
            </a:r>
          </a:p>
        </p:txBody>
      </p:sp>
      <p:sp>
        <p:nvSpPr>
          <p:cNvPr id="2132" name="Text Box 341"/>
          <p:cNvSpPr txBox="1">
            <a:spLocks noChangeArrowheads="1"/>
          </p:cNvSpPr>
          <p:nvPr/>
        </p:nvSpPr>
        <p:spPr bwMode="auto">
          <a:xfrm>
            <a:off x="2660650" y="1928813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 dirty="0">
                <a:latin typeface="Comic Sans MS" pitchFamily="66" charset="0"/>
              </a:rPr>
              <a:t>BN8</a:t>
            </a:r>
          </a:p>
        </p:txBody>
      </p:sp>
      <p:sp>
        <p:nvSpPr>
          <p:cNvPr id="2133" name="Text Box 342"/>
          <p:cNvSpPr txBox="1">
            <a:spLocks noChangeArrowheads="1"/>
          </p:cNvSpPr>
          <p:nvPr/>
        </p:nvSpPr>
        <p:spPr bwMode="auto">
          <a:xfrm>
            <a:off x="1874838" y="2128838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BN7</a:t>
            </a:r>
          </a:p>
        </p:txBody>
      </p:sp>
      <p:sp>
        <p:nvSpPr>
          <p:cNvPr id="2134" name="Text Box 343"/>
          <p:cNvSpPr txBox="1">
            <a:spLocks noChangeArrowheads="1"/>
          </p:cNvSpPr>
          <p:nvPr/>
        </p:nvSpPr>
        <p:spPr bwMode="auto">
          <a:xfrm>
            <a:off x="403225" y="2128838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BN1</a:t>
            </a:r>
          </a:p>
        </p:txBody>
      </p:sp>
      <p:sp>
        <p:nvSpPr>
          <p:cNvPr id="2135" name="Text Box 344"/>
          <p:cNvSpPr txBox="1">
            <a:spLocks noChangeArrowheads="1"/>
          </p:cNvSpPr>
          <p:nvPr/>
        </p:nvSpPr>
        <p:spPr bwMode="auto">
          <a:xfrm>
            <a:off x="3236913" y="1928813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BN9</a:t>
            </a:r>
          </a:p>
        </p:txBody>
      </p:sp>
      <p:sp>
        <p:nvSpPr>
          <p:cNvPr id="2136" name="Text Box 345"/>
          <p:cNvSpPr txBox="1">
            <a:spLocks noChangeArrowheads="1"/>
          </p:cNvSpPr>
          <p:nvPr/>
        </p:nvSpPr>
        <p:spPr bwMode="auto">
          <a:xfrm>
            <a:off x="3808413" y="1928813"/>
            <a:ext cx="419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 dirty="0">
                <a:latin typeface="Comic Sans MS" pitchFamily="66" charset="0"/>
              </a:rPr>
              <a:t>BN10</a:t>
            </a:r>
          </a:p>
        </p:txBody>
      </p:sp>
      <p:sp>
        <p:nvSpPr>
          <p:cNvPr id="2137" name="Text Box 346"/>
          <p:cNvSpPr txBox="1">
            <a:spLocks noChangeArrowheads="1"/>
          </p:cNvSpPr>
          <p:nvPr/>
        </p:nvSpPr>
        <p:spPr bwMode="auto">
          <a:xfrm>
            <a:off x="4327525" y="1490663"/>
            <a:ext cx="566738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Laundry</a:t>
            </a:r>
          </a:p>
          <a:p>
            <a:pPr algn="ctr"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BN11</a:t>
            </a:r>
          </a:p>
        </p:txBody>
      </p:sp>
      <p:sp>
        <p:nvSpPr>
          <p:cNvPr id="2138" name="Text Box 351"/>
          <p:cNvSpPr txBox="1">
            <a:spLocks noChangeArrowheads="1"/>
          </p:cNvSpPr>
          <p:nvPr/>
        </p:nvSpPr>
        <p:spPr bwMode="auto">
          <a:xfrm>
            <a:off x="7042150" y="1657350"/>
            <a:ext cx="3952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BS28</a:t>
            </a:r>
          </a:p>
        </p:txBody>
      </p:sp>
      <p:sp>
        <p:nvSpPr>
          <p:cNvPr id="2139" name="Text Box 352"/>
          <p:cNvSpPr txBox="1">
            <a:spLocks noChangeArrowheads="1"/>
          </p:cNvSpPr>
          <p:nvPr/>
        </p:nvSpPr>
        <p:spPr bwMode="auto">
          <a:xfrm>
            <a:off x="7408863" y="1657350"/>
            <a:ext cx="4048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BS29</a:t>
            </a:r>
          </a:p>
        </p:txBody>
      </p:sp>
      <p:sp>
        <p:nvSpPr>
          <p:cNvPr id="2140" name="Text Box 353"/>
          <p:cNvSpPr txBox="1">
            <a:spLocks noChangeArrowheads="1"/>
          </p:cNvSpPr>
          <p:nvPr/>
        </p:nvSpPr>
        <p:spPr bwMode="auto">
          <a:xfrm>
            <a:off x="7737475" y="1657350"/>
            <a:ext cx="4048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BS30</a:t>
            </a:r>
          </a:p>
        </p:txBody>
      </p:sp>
      <p:sp>
        <p:nvSpPr>
          <p:cNvPr id="2141" name="Text Box 354"/>
          <p:cNvSpPr txBox="1">
            <a:spLocks noChangeArrowheads="1"/>
          </p:cNvSpPr>
          <p:nvPr/>
        </p:nvSpPr>
        <p:spPr bwMode="auto">
          <a:xfrm>
            <a:off x="8085138" y="2124075"/>
            <a:ext cx="385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BS31</a:t>
            </a:r>
          </a:p>
        </p:txBody>
      </p:sp>
      <p:sp>
        <p:nvSpPr>
          <p:cNvPr id="2142" name="Text Box 355"/>
          <p:cNvSpPr txBox="1">
            <a:spLocks noChangeArrowheads="1"/>
          </p:cNvSpPr>
          <p:nvPr/>
        </p:nvSpPr>
        <p:spPr bwMode="auto">
          <a:xfrm>
            <a:off x="7327900" y="2109788"/>
            <a:ext cx="7889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Lift &amp; Stairwell</a:t>
            </a:r>
          </a:p>
        </p:txBody>
      </p:sp>
      <p:sp>
        <p:nvSpPr>
          <p:cNvPr id="2143" name="Text Box 356"/>
          <p:cNvSpPr txBox="1">
            <a:spLocks noChangeArrowheads="1"/>
          </p:cNvSpPr>
          <p:nvPr/>
        </p:nvSpPr>
        <p:spPr bwMode="auto">
          <a:xfrm rot="37994">
            <a:off x="6804025" y="2147888"/>
            <a:ext cx="588963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Student</a:t>
            </a:r>
          </a:p>
          <a:p>
            <a:pPr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Bathroom</a:t>
            </a:r>
          </a:p>
        </p:txBody>
      </p:sp>
      <p:sp>
        <p:nvSpPr>
          <p:cNvPr id="2145" name="Text Box 358"/>
          <p:cNvSpPr txBox="1">
            <a:spLocks noChangeArrowheads="1"/>
          </p:cNvSpPr>
          <p:nvPr/>
        </p:nvSpPr>
        <p:spPr bwMode="auto">
          <a:xfrm>
            <a:off x="893763" y="2085975"/>
            <a:ext cx="762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Lift &amp; Stairwell</a:t>
            </a:r>
          </a:p>
        </p:txBody>
      </p:sp>
      <p:sp>
        <p:nvSpPr>
          <p:cNvPr id="2146" name="Text Box 359"/>
          <p:cNvSpPr txBox="1">
            <a:spLocks noChangeArrowheads="1"/>
          </p:cNvSpPr>
          <p:nvPr/>
        </p:nvSpPr>
        <p:spPr bwMode="auto">
          <a:xfrm>
            <a:off x="315913" y="1484313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147" name="Text Box 360"/>
          <p:cNvSpPr txBox="1">
            <a:spLocks noChangeArrowheads="1"/>
          </p:cNvSpPr>
          <p:nvPr/>
        </p:nvSpPr>
        <p:spPr bwMode="auto">
          <a:xfrm>
            <a:off x="715963" y="1279525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148" name="Text Box 361"/>
          <p:cNvSpPr txBox="1">
            <a:spLocks noChangeArrowheads="1"/>
          </p:cNvSpPr>
          <p:nvPr/>
        </p:nvSpPr>
        <p:spPr bwMode="auto">
          <a:xfrm>
            <a:off x="1349375" y="1279525"/>
            <a:ext cx="3513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   </a:t>
            </a:r>
            <a:r>
              <a:rPr lang="en-GB" sz="600" b="1" dirty="0">
                <a:latin typeface="Comic Sans MS" pitchFamily="66" charset="0"/>
              </a:rPr>
              <a:t>**</a:t>
            </a:r>
            <a:endParaRPr lang="en-GB" sz="500" b="1" dirty="0">
              <a:latin typeface="Comic Sans MS" pitchFamily="66" charset="0"/>
            </a:endParaRPr>
          </a:p>
        </p:txBody>
      </p:sp>
      <p:sp>
        <p:nvSpPr>
          <p:cNvPr id="2149" name="Text Box 362"/>
          <p:cNvSpPr txBox="1">
            <a:spLocks noChangeArrowheads="1"/>
          </p:cNvSpPr>
          <p:nvPr/>
        </p:nvSpPr>
        <p:spPr bwMode="auto">
          <a:xfrm>
            <a:off x="1698625" y="1476375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150" name="Text Box 363"/>
          <p:cNvSpPr txBox="1">
            <a:spLocks noChangeArrowheads="1"/>
          </p:cNvSpPr>
          <p:nvPr/>
        </p:nvSpPr>
        <p:spPr bwMode="auto">
          <a:xfrm>
            <a:off x="2103438" y="1476375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2</a:t>
            </a:r>
          </a:p>
        </p:txBody>
      </p:sp>
      <p:sp>
        <p:nvSpPr>
          <p:cNvPr id="2151" name="Text Box 364"/>
          <p:cNvSpPr txBox="1">
            <a:spLocks noChangeArrowheads="1"/>
          </p:cNvSpPr>
          <p:nvPr/>
        </p:nvSpPr>
        <p:spPr bwMode="auto">
          <a:xfrm>
            <a:off x="2484438" y="1476375"/>
            <a:ext cx="242374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11</a:t>
            </a:r>
          </a:p>
        </p:txBody>
      </p:sp>
      <p:sp>
        <p:nvSpPr>
          <p:cNvPr id="2152" name="Text Box 365"/>
          <p:cNvSpPr txBox="1">
            <a:spLocks noChangeArrowheads="1"/>
          </p:cNvSpPr>
          <p:nvPr/>
        </p:nvSpPr>
        <p:spPr bwMode="auto">
          <a:xfrm>
            <a:off x="3068638" y="1476375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9</a:t>
            </a:r>
          </a:p>
        </p:txBody>
      </p:sp>
      <p:sp>
        <p:nvSpPr>
          <p:cNvPr id="2153" name="Text Box 366"/>
          <p:cNvSpPr txBox="1">
            <a:spLocks noChangeArrowheads="1"/>
          </p:cNvSpPr>
          <p:nvPr/>
        </p:nvSpPr>
        <p:spPr bwMode="auto">
          <a:xfrm>
            <a:off x="3659188" y="1476375"/>
            <a:ext cx="250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10</a:t>
            </a:r>
          </a:p>
        </p:txBody>
      </p:sp>
      <p:sp>
        <p:nvSpPr>
          <p:cNvPr id="2154" name="Text Box 371"/>
          <p:cNvSpPr txBox="1">
            <a:spLocks noChangeArrowheads="1"/>
          </p:cNvSpPr>
          <p:nvPr/>
        </p:nvSpPr>
        <p:spPr bwMode="auto">
          <a:xfrm>
            <a:off x="7021513" y="1281113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155" name="Text Box 372"/>
          <p:cNvSpPr txBox="1">
            <a:spLocks noChangeArrowheads="1"/>
          </p:cNvSpPr>
          <p:nvPr/>
        </p:nvSpPr>
        <p:spPr bwMode="auto">
          <a:xfrm>
            <a:off x="7359650" y="1281113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156" name="Text Box 373"/>
          <p:cNvSpPr txBox="1">
            <a:spLocks noChangeArrowheads="1"/>
          </p:cNvSpPr>
          <p:nvPr/>
        </p:nvSpPr>
        <p:spPr bwMode="auto">
          <a:xfrm>
            <a:off x="7707313" y="1281113"/>
            <a:ext cx="33214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  </a:t>
            </a:r>
            <a:r>
              <a:rPr lang="en-GB" sz="600" b="1" dirty="0">
                <a:latin typeface="Comic Sans MS" pitchFamily="66" charset="0"/>
              </a:rPr>
              <a:t>**</a:t>
            </a:r>
            <a:endParaRPr lang="en-GB" sz="500" b="1" dirty="0">
              <a:latin typeface="Comic Sans MS" pitchFamily="66" charset="0"/>
            </a:endParaRPr>
          </a:p>
        </p:txBody>
      </p:sp>
      <p:sp>
        <p:nvSpPr>
          <p:cNvPr id="2157" name="Text Box 374"/>
          <p:cNvSpPr txBox="1">
            <a:spLocks noChangeArrowheads="1"/>
          </p:cNvSpPr>
          <p:nvPr/>
        </p:nvSpPr>
        <p:spPr bwMode="auto">
          <a:xfrm>
            <a:off x="8045450" y="1481138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2</a:t>
            </a:r>
          </a:p>
        </p:txBody>
      </p:sp>
      <p:sp>
        <p:nvSpPr>
          <p:cNvPr id="2158" name="Text Box 376"/>
          <p:cNvSpPr txBox="1">
            <a:spLocks noChangeArrowheads="1"/>
          </p:cNvSpPr>
          <p:nvPr/>
        </p:nvSpPr>
        <p:spPr bwMode="auto">
          <a:xfrm>
            <a:off x="327025" y="1951038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159" name="Text Box 377"/>
          <p:cNvSpPr txBox="1">
            <a:spLocks noChangeArrowheads="1"/>
          </p:cNvSpPr>
          <p:nvPr/>
        </p:nvSpPr>
        <p:spPr bwMode="auto">
          <a:xfrm>
            <a:off x="1701800" y="1947863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4</a:t>
            </a:r>
          </a:p>
        </p:txBody>
      </p:sp>
      <p:sp>
        <p:nvSpPr>
          <p:cNvPr id="2160" name="Text Box 452"/>
          <p:cNvSpPr txBox="1">
            <a:spLocks noChangeArrowheads="1"/>
          </p:cNvSpPr>
          <p:nvPr/>
        </p:nvSpPr>
        <p:spPr bwMode="auto">
          <a:xfrm>
            <a:off x="398463" y="2779713"/>
            <a:ext cx="381000" cy="284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61" name="Text Box 454"/>
          <p:cNvSpPr txBox="1">
            <a:spLocks noChangeArrowheads="1"/>
          </p:cNvSpPr>
          <p:nvPr/>
        </p:nvSpPr>
        <p:spPr bwMode="auto">
          <a:xfrm>
            <a:off x="1765300" y="2782888"/>
            <a:ext cx="390525" cy="284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62" name="Text Box 455"/>
          <p:cNvSpPr txBox="1">
            <a:spLocks noChangeArrowheads="1"/>
          </p:cNvSpPr>
          <p:nvPr/>
        </p:nvSpPr>
        <p:spPr bwMode="auto">
          <a:xfrm>
            <a:off x="2162175" y="2782888"/>
            <a:ext cx="38100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63" name="Text Box 456"/>
          <p:cNvSpPr txBox="1">
            <a:spLocks noChangeArrowheads="1"/>
          </p:cNvSpPr>
          <p:nvPr/>
        </p:nvSpPr>
        <p:spPr bwMode="auto">
          <a:xfrm>
            <a:off x="2547938" y="2782888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64" name="Text Box 457"/>
          <p:cNvSpPr txBox="1">
            <a:spLocks noChangeArrowheads="1"/>
          </p:cNvSpPr>
          <p:nvPr/>
        </p:nvSpPr>
        <p:spPr bwMode="auto">
          <a:xfrm>
            <a:off x="3136900" y="2782888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65" name="Text Box 458"/>
          <p:cNvSpPr txBox="1">
            <a:spLocks noChangeArrowheads="1"/>
          </p:cNvSpPr>
          <p:nvPr/>
        </p:nvSpPr>
        <p:spPr bwMode="auto">
          <a:xfrm>
            <a:off x="3727450" y="2782888"/>
            <a:ext cx="59055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66" name="Text Box 459"/>
          <p:cNvSpPr txBox="1">
            <a:spLocks noChangeArrowheads="1"/>
          </p:cNvSpPr>
          <p:nvPr/>
        </p:nvSpPr>
        <p:spPr bwMode="auto">
          <a:xfrm>
            <a:off x="7075488" y="2581275"/>
            <a:ext cx="342900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67" name="Text Box 460"/>
          <p:cNvSpPr txBox="1">
            <a:spLocks noChangeArrowheads="1"/>
          </p:cNvSpPr>
          <p:nvPr/>
        </p:nvSpPr>
        <p:spPr bwMode="auto">
          <a:xfrm>
            <a:off x="7764463" y="2581275"/>
            <a:ext cx="328612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68" name="Text Box 461"/>
          <p:cNvSpPr txBox="1">
            <a:spLocks noChangeArrowheads="1"/>
          </p:cNvSpPr>
          <p:nvPr/>
        </p:nvSpPr>
        <p:spPr bwMode="auto">
          <a:xfrm>
            <a:off x="8094663" y="2779713"/>
            <a:ext cx="381000" cy="7651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 dirty="0">
              <a:latin typeface="Comic Sans MS" pitchFamily="66" charset="0"/>
            </a:endParaRPr>
          </a:p>
        </p:txBody>
      </p:sp>
      <p:sp>
        <p:nvSpPr>
          <p:cNvPr id="2169" name="Text Box 462"/>
          <p:cNvSpPr txBox="1">
            <a:spLocks noChangeArrowheads="1"/>
          </p:cNvSpPr>
          <p:nvPr/>
        </p:nvSpPr>
        <p:spPr bwMode="auto">
          <a:xfrm>
            <a:off x="398463" y="3246438"/>
            <a:ext cx="381000" cy="284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600">
              <a:latin typeface="Comic Sans MS" pitchFamily="66" charset="0"/>
            </a:endParaRPr>
          </a:p>
        </p:txBody>
      </p:sp>
      <p:sp>
        <p:nvSpPr>
          <p:cNvPr id="2170" name="Text Box 464"/>
          <p:cNvSpPr txBox="1">
            <a:spLocks noChangeArrowheads="1"/>
          </p:cNvSpPr>
          <p:nvPr/>
        </p:nvSpPr>
        <p:spPr bwMode="auto">
          <a:xfrm>
            <a:off x="1770063" y="3246438"/>
            <a:ext cx="55245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171" name="Text Box 466"/>
          <p:cNvSpPr txBox="1">
            <a:spLocks noChangeArrowheads="1"/>
          </p:cNvSpPr>
          <p:nvPr/>
        </p:nvSpPr>
        <p:spPr bwMode="auto">
          <a:xfrm>
            <a:off x="7419975" y="2581275"/>
            <a:ext cx="347663" cy="48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72" name="Text Box 471"/>
          <p:cNvSpPr txBox="1">
            <a:spLocks noChangeArrowheads="1"/>
          </p:cNvSpPr>
          <p:nvPr/>
        </p:nvSpPr>
        <p:spPr bwMode="auto">
          <a:xfrm>
            <a:off x="779463" y="2584450"/>
            <a:ext cx="342900" cy="482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73" name="Text Box 472"/>
          <p:cNvSpPr txBox="1">
            <a:spLocks noChangeArrowheads="1"/>
          </p:cNvSpPr>
          <p:nvPr/>
        </p:nvSpPr>
        <p:spPr bwMode="auto">
          <a:xfrm>
            <a:off x="1422400" y="2584450"/>
            <a:ext cx="342900" cy="482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GB" sz="600">
              <a:latin typeface="Comic Sans MS" pitchFamily="66" charset="0"/>
            </a:endParaRPr>
          </a:p>
        </p:txBody>
      </p:sp>
      <p:sp>
        <p:nvSpPr>
          <p:cNvPr id="2174" name="Text Box 450"/>
          <p:cNvSpPr txBox="1">
            <a:spLocks noChangeArrowheads="1"/>
          </p:cNvSpPr>
          <p:nvPr/>
        </p:nvSpPr>
        <p:spPr bwMode="auto">
          <a:xfrm>
            <a:off x="403225" y="293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CN2</a:t>
            </a:r>
          </a:p>
        </p:txBody>
      </p:sp>
      <p:sp>
        <p:nvSpPr>
          <p:cNvPr id="2175" name="Text Box 451"/>
          <p:cNvSpPr txBox="1">
            <a:spLocks noChangeArrowheads="1"/>
          </p:cNvSpPr>
          <p:nvPr/>
        </p:nvSpPr>
        <p:spPr bwMode="auto">
          <a:xfrm>
            <a:off x="4321175" y="2782888"/>
            <a:ext cx="608013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>
              <a:latin typeface="Comic Sans MS" pitchFamily="66" charset="0"/>
            </a:endParaRPr>
          </a:p>
        </p:txBody>
      </p:sp>
      <p:sp>
        <p:nvSpPr>
          <p:cNvPr id="2176" name="Text Box 453"/>
          <p:cNvSpPr txBox="1">
            <a:spLocks noChangeArrowheads="1"/>
          </p:cNvSpPr>
          <p:nvPr/>
        </p:nvSpPr>
        <p:spPr bwMode="auto">
          <a:xfrm>
            <a:off x="1122363" y="2584450"/>
            <a:ext cx="300037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>
              <a:latin typeface="Comic Sans MS" pitchFamily="66" charset="0"/>
            </a:endParaRPr>
          </a:p>
        </p:txBody>
      </p:sp>
      <p:sp>
        <p:nvSpPr>
          <p:cNvPr id="2177" name="Text Box 463"/>
          <p:cNvSpPr txBox="1">
            <a:spLocks noChangeArrowheads="1"/>
          </p:cNvSpPr>
          <p:nvPr/>
        </p:nvSpPr>
        <p:spPr bwMode="auto">
          <a:xfrm>
            <a:off x="779463" y="3246438"/>
            <a:ext cx="990600" cy="407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</p:txBody>
      </p:sp>
      <p:sp>
        <p:nvSpPr>
          <p:cNvPr id="2178" name="Text Box 465"/>
          <p:cNvSpPr txBox="1">
            <a:spLocks noChangeArrowheads="1"/>
          </p:cNvSpPr>
          <p:nvPr/>
        </p:nvSpPr>
        <p:spPr bwMode="auto">
          <a:xfrm>
            <a:off x="7289800" y="3259138"/>
            <a:ext cx="804863" cy="407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</p:txBody>
      </p:sp>
      <p:sp>
        <p:nvSpPr>
          <p:cNvPr id="2179" name="Text Box 467"/>
          <p:cNvSpPr txBox="1">
            <a:spLocks noChangeArrowheads="1"/>
          </p:cNvSpPr>
          <p:nvPr/>
        </p:nvSpPr>
        <p:spPr bwMode="auto">
          <a:xfrm>
            <a:off x="6834188" y="3382963"/>
            <a:ext cx="454025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200">
              <a:latin typeface="Comic Sans MS" pitchFamily="66" charset="0"/>
            </a:endParaRPr>
          </a:p>
        </p:txBody>
      </p:sp>
      <p:sp>
        <p:nvSpPr>
          <p:cNvPr id="2181" name="Line 470"/>
          <p:cNvSpPr>
            <a:spLocks noChangeShapeType="1"/>
          </p:cNvSpPr>
          <p:nvPr/>
        </p:nvSpPr>
        <p:spPr bwMode="auto">
          <a:xfrm>
            <a:off x="2325688" y="3532188"/>
            <a:ext cx="19986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82" name="Text Box 473"/>
          <p:cNvSpPr txBox="1">
            <a:spLocks noChangeArrowheads="1"/>
          </p:cNvSpPr>
          <p:nvPr/>
        </p:nvSpPr>
        <p:spPr bwMode="auto">
          <a:xfrm>
            <a:off x="774700" y="293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CN3</a:t>
            </a:r>
          </a:p>
        </p:txBody>
      </p:sp>
      <p:sp>
        <p:nvSpPr>
          <p:cNvPr id="2183" name="Text Box 474"/>
          <p:cNvSpPr txBox="1">
            <a:spLocks noChangeArrowheads="1"/>
          </p:cNvSpPr>
          <p:nvPr/>
        </p:nvSpPr>
        <p:spPr bwMode="auto">
          <a:xfrm rot="-2575849">
            <a:off x="1017588" y="2578100"/>
            <a:ext cx="6429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500" b="1">
                <a:latin typeface="Comic Sans MS" pitchFamily="66" charset="0"/>
              </a:rPr>
              <a:t>Bathroom</a:t>
            </a:r>
          </a:p>
        </p:txBody>
      </p:sp>
      <p:sp>
        <p:nvSpPr>
          <p:cNvPr id="2184" name="Text Box 475"/>
          <p:cNvSpPr txBox="1">
            <a:spLocks noChangeArrowheads="1"/>
          </p:cNvSpPr>
          <p:nvPr/>
        </p:nvSpPr>
        <p:spPr bwMode="auto">
          <a:xfrm>
            <a:off x="1427163" y="293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CN4</a:t>
            </a:r>
          </a:p>
        </p:txBody>
      </p:sp>
      <p:sp>
        <p:nvSpPr>
          <p:cNvPr id="2185" name="Text Box 476"/>
          <p:cNvSpPr txBox="1">
            <a:spLocks noChangeArrowheads="1"/>
          </p:cNvSpPr>
          <p:nvPr/>
        </p:nvSpPr>
        <p:spPr bwMode="auto">
          <a:xfrm>
            <a:off x="1784350" y="293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CN5</a:t>
            </a:r>
          </a:p>
        </p:txBody>
      </p:sp>
      <p:sp>
        <p:nvSpPr>
          <p:cNvPr id="2186" name="Text Box 477"/>
          <p:cNvSpPr txBox="1">
            <a:spLocks noChangeArrowheads="1"/>
          </p:cNvSpPr>
          <p:nvPr/>
        </p:nvSpPr>
        <p:spPr bwMode="auto">
          <a:xfrm>
            <a:off x="2160588" y="2936875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CN6</a:t>
            </a:r>
          </a:p>
        </p:txBody>
      </p:sp>
      <p:sp>
        <p:nvSpPr>
          <p:cNvPr id="2187" name="Text Box 478"/>
          <p:cNvSpPr txBox="1">
            <a:spLocks noChangeArrowheads="1"/>
          </p:cNvSpPr>
          <p:nvPr/>
        </p:nvSpPr>
        <p:spPr bwMode="auto">
          <a:xfrm>
            <a:off x="2670175" y="3198813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CN8</a:t>
            </a:r>
          </a:p>
        </p:txBody>
      </p:sp>
      <p:sp>
        <p:nvSpPr>
          <p:cNvPr id="2188" name="Text Box 479"/>
          <p:cNvSpPr txBox="1">
            <a:spLocks noChangeArrowheads="1"/>
          </p:cNvSpPr>
          <p:nvPr/>
        </p:nvSpPr>
        <p:spPr bwMode="auto">
          <a:xfrm>
            <a:off x="1884363" y="3398838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CN7</a:t>
            </a:r>
          </a:p>
        </p:txBody>
      </p:sp>
      <p:sp>
        <p:nvSpPr>
          <p:cNvPr id="2189" name="Text Box 480"/>
          <p:cNvSpPr txBox="1">
            <a:spLocks noChangeArrowheads="1"/>
          </p:cNvSpPr>
          <p:nvPr/>
        </p:nvSpPr>
        <p:spPr bwMode="auto">
          <a:xfrm>
            <a:off x="412750" y="3398838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CN1</a:t>
            </a:r>
          </a:p>
        </p:txBody>
      </p:sp>
      <p:sp>
        <p:nvSpPr>
          <p:cNvPr id="2190" name="Text Box 481"/>
          <p:cNvSpPr txBox="1">
            <a:spLocks noChangeArrowheads="1"/>
          </p:cNvSpPr>
          <p:nvPr/>
        </p:nvSpPr>
        <p:spPr bwMode="auto">
          <a:xfrm>
            <a:off x="3246438" y="3198813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CN9</a:t>
            </a:r>
          </a:p>
        </p:txBody>
      </p:sp>
      <p:sp>
        <p:nvSpPr>
          <p:cNvPr id="2191" name="Text Box 482"/>
          <p:cNvSpPr txBox="1">
            <a:spLocks noChangeArrowheads="1"/>
          </p:cNvSpPr>
          <p:nvPr/>
        </p:nvSpPr>
        <p:spPr bwMode="auto">
          <a:xfrm>
            <a:off x="3817938" y="3198813"/>
            <a:ext cx="4191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CN10</a:t>
            </a:r>
          </a:p>
        </p:txBody>
      </p:sp>
      <p:sp>
        <p:nvSpPr>
          <p:cNvPr id="2192" name="Text Box 483"/>
          <p:cNvSpPr txBox="1">
            <a:spLocks noChangeArrowheads="1"/>
          </p:cNvSpPr>
          <p:nvPr/>
        </p:nvSpPr>
        <p:spPr bwMode="auto">
          <a:xfrm>
            <a:off x="4337050" y="2760663"/>
            <a:ext cx="566738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Laundry</a:t>
            </a:r>
          </a:p>
          <a:p>
            <a:pPr algn="ctr"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CN11</a:t>
            </a:r>
          </a:p>
        </p:txBody>
      </p:sp>
      <p:sp>
        <p:nvSpPr>
          <p:cNvPr id="2193" name="Text Box 484"/>
          <p:cNvSpPr txBox="1">
            <a:spLocks noChangeArrowheads="1"/>
          </p:cNvSpPr>
          <p:nvPr/>
        </p:nvSpPr>
        <p:spPr bwMode="auto">
          <a:xfrm>
            <a:off x="7051675" y="2927350"/>
            <a:ext cx="3952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CS28</a:t>
            </a:r>
          </a:p>
        </p:txBody>
      </p:sp>
      <p:sp>
        <p:nvSpPr>
          <p:cNvPr id="2194" name="Text Box 485"/>
          <p:cNvSpPr txBox="1">
            <a:spLocks noChangeArrowheads="1"/>
          </p:cNvSpPr>
          <p:nvPr/>
        </p:nvSpPr>
        <p:spPr bwMode="auto">
          <a:xfrm>
            <a:off x="7418388" y="2927350"/>
            <a:ext cx="4048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CS29</a:t>
            </a:r>
          </a:p>
        </p:txBody>
      </p:sp>
      <p:sp>
        <p:nvSpPr>
          <p:cNvPr id="2195" name="Text Box 486"/>
          <p:cNvSpPr txBox="1">
            <a:spLocks noChangeArrowheads="1"/>
          </p:cNvSpPr>
          <p:nvPr/>
        </p:nvSpPr>
        <p:spPr bwMode="auto">
          <a:xfrm>
            <a:off x="7747000" y="2927350"/>
            <a:ext cx="4048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CS30</a:t>
            </a:r>
          </a:p>
        </p:txBody>
      </p:sp>
      <p:sp>
        <p:nvSpPr>
          <p:cNvPr id="2196" name="Text Box 487"/>
          <p:cNvSpPr txBox="1">
            <a:spLocks noChangeArrowheads="1"/>
          </p:cNvSpPr>
          <p:nvPr/>
        </p:nvSpPr>
        <p:spPr bwMode="auto">
          <a:xfrm>
            <a:off x="8094663" y="3394075"/>
            <a:ext cx="385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CS31</a:t>
            </a:r>
          </a:p>
        </p:txBody>
      </p:sp>
      <p:sp>
        <p:nvSpPr>
          <p:cNvPr id="2197" name="Text Box 488"/>
          <p:cNvSpPr txBox="1">
            <a:spLocks noChangeArrowheads="1"/>
          </p:cNvSpPr>
          <p:nvPr/>
        </p:nvSpPr>
        <p:spPr bwMode="auto">
          <a:xfrm>
            <a:off x="7337425" y="3379788"/>
            <a:ext cx="7889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Lift &amp; Stairwell</a:t>
            </a:r>
          </a:p>
        </p:txBody>
      </p:sp>
      <p:sp>
        <p:nvSpPr>
          <p:cNvPr id="2199" name="Text Box 491"/>
          <p:cNvSpPr txBox="1">
            <a:spLocks noChangeArrowheads="1"/>
          </p:cNvSpPr>
          <p:nvPr/>
        </p:nvSpPr>
        <p:spPr bwMode="auto">
          <a:xfrm>
            <a:off x="903288" y="3355975"/>
            <a:ext cx="762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Lift &amp; Stairwell</a:t>
            </a:r>
          </a:p>
        </p:txBody>
      </p:sp>
      <p:sp>
        <p:nvSpPr>
          <p:cNvPr id="2200" name="Text Box 492"/>
          <p:cNvSpPr txBox="1">
            <a:spLocks noChangeArrowheads="1"/>
          </p:cNvSpPr>
          <p:nvPr/>
        </p:nvSpPr>
        <p:spPr bwMode="auto">
          <a:xfrm>
            <a:off x="325438" y="2754313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201" name="Text Box 493"/>
          <p:cNvSpPr txBox="1">
            <a:spLocks noChangeArrowheads="1"/>
          </p:cNvSpPr>
          <p:nvPr/>
        </p:nvSpPr>
        <p:spPr bwMode="auto">
          <a:xfrm>
            <a:off x="725488" y="2549525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202" name="Text Box 494"/>
          <p:cNvSpPr txBox="1">
            <a:spLocks noChangeArrowheads="1"/>
          </p:cNvSpPr>
          <p:nvPr/>
        </p:nvSpPr>
        <p:spPr bwMode="auto">
          <a:xfrm>
            <a:off x="1358900" y="2549525"/>
            <a:ext cx="3513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   </a:t>
            </a:r>
            <a:r>
              <a:rPr lang="en-GB" sz="600" b="1" dirty="0">
                <a:latin typeface="Comic Sans MS" pitchFamily="66" charset="0"/>
              </a:rPr>
              <a:t>**</a:t>
            </a:r>
            <a:endParaRPr lang="en-GB" sz="500" b="1" dirty="0">
              <a:latin typeface="Comic Sans MS" pitchFamily="66" charset="0"/>
            </a:endParaRPr>
          </a:p>
        </p:txBody>
      </p:sp>
      <p:sp>
        <p:nvSpPr>
          <p:cNvPr id="2203" name="Text Box 495"/>
          <p:cNvSpPr txBox="1">
            <a:spLocks noChangeArrowheads="1"/>
          </p:cNvSpPr>
          <p:nvPr/>
        </p:nvSpPr>
        <p:spPr bwMode="auto">
          <a:xfrm>
            <a:off x="1708150" y="2746375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204" name="Text Box 496"/>
          <p:cNvSpPr txBox="1">
            <a:spLocks noChangeArrowheads="1"/>
          </p:cNvSpPr>
          <p:nvPr/>
        </p:nvSpPr>
        <p:spPr bwMode="auto">
          <a:xfrm>
            <a:off x="2112963" y="2746375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2</a:t>
            </a:r>
          </a:p>
        </p:txBody>
      </p:sp>
      <p:sp>
        <p:nvSpPr>
          <p:cNvPr id="2205" name="Text Box 497"/>
          <p:cNvSpPr txBox="1">
            <a:spLocks noChangeArrowheads="1"/>
          </p:cNvSpPr>
          <p:nvPr/>
        </p:nvSpPr>
        <p:spPr bwMode="auto">
          <a:xfrm>
            <a:off x="2493963" y="2746375"/>
            <a:ext cx="242374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11</a:t>
            </a:r>
          </a:p>
        </p:txBody>
      </p:sp>
      <p:sp>
        <p:nvSpPr>
          <p:cNvPr id="2206" name="Text Box 498"/>
          <p:cNvSpPr txBox="1">
            <a:spLocks noChangeArrowheads="1"/>
          </p:cNvSpPr>
          <p:nvPr/>
        </p:nvSpPr>
        <p:spPr bwMode="auto">
          <a:xfrm>
            <a:off x="3078163" y="2746375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9</a:t>
            </a:r>
          </a:p>
        </p:txBody>
      </p:sp>
      <p:sp>
        <p:nvSpPr>
          <p:cNvPr id="2207" name="Text Box 499"/>
          <p:cNvSpPr txBox="1">
            <a:spLocks noChangeArrowheads="1"/>
          </p:cNvSpPr>
          <p:nvPr/>
        </p:nvSpPr>
        <p:spPr bwMode="auto">
          <a:xfrm>
            <a:off x="3668713" y="2746375"/>
            <a:ext cx="250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10</a:t>
            </a:r>
          </a:p>
        </p:txBody>
      </p:sp>
      <p:sp>
        <p:nvSpPr>
          <p:cNvPr id="2208" name="Text Box 500"/>
          <p:cNvSpPr txBox="1">
            <a:spLocks noChangeArrowheads="1"/>
          </p:cNvSpPr>
          <p:nvPr/>
        </p:nvSpPr>
        <p:spPr bwMode="auto">
          <a:xfrm>
            <a:off x="7031038" y="2551113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209" name="Text Box 501"/>
          <p:cNvSpPr txBox="1">
            <a:spLocks noChangeArrowheads="1"/>
          </p:cNvSpPr>
          <p:nvPr/>
        </p:nvSpPr>
        <p:spPr bwMode="auto">
          <a:xfrm>
            <a:off x="7369175" y="2551113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210" name="Text Box 502"/>
          <p:cNvSpPr txBox="1">
            <a:spLocks noChangeArrowheads="1"/>
          </p:cNvSpPr>
          <p:nvPr/>
        </p:nvSpPr>
        <p:spPr bwMode="auto">
          <a:xfrm>
            <a:off x="7716838" y="2551113"/>
            <a:ext cx="3353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 dirty="0">
                <a:latin typeface="Comic Sans MS" pitchFamily="66" charset="0"/>
              </a:rPr>
              <a:t>1 </a:t>
            </a:r>
            <a:r>
              <a:rPr lang="en-GB" sz="600" dirty="0">
                <a:latin typeface="Comic Sans MS" pitchFamily="66" charset="0"/>
              </a:rPr>
              <a:t> </a:t>
            </a:r>
            <a:r>
              <a:rPr lang="en-GB" sz="600" b="1" dirty="0">
                <a:latin typeface="Comic Sans MS" pitchFamily="66" charset="0"/>
              </a:rPr>
              <a:t>**</a:t>
            </a:r>
            <a:endParaRPr lang="en-GB" sz="500" b="1" dirty="0">
              <a:latin typeface="Comic Sans MS" pitchFamily="66" charset="0"/>
            </a:endParaRPr>
          </a:p>
        </p:txBody>
      </p:sp>
      <p:sp>
        <p:nvSpPr>
          <p:cNvPr id="2211" name="Text Box 503"/>
          <p:cNvSpPr txBox="1">
            <a:spLocks noChangeArrowheads="1"/>
          </p:cNvSpPr>
          <p:nvPr/>
        </p:nvSpPr>
        <p:spPr bwMode="auto">
          <a:xfrm>
            <a:off x="8054975" y="2751138"/>
            <a:ext cx="222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2</a:t>
            </a:r>
          </a:p>
        </p:txBody>
      </p:sp>
      <p:sp>
        <p:nvSpPr>
          <p:cNvPr id="2212" name="Text Box 504"/>
          <p:cNvSpPr txBox="1">
            <a:spLocks noChangeArrowheads="1"/>
          </p:cNvSpPr>
          <p:nvPr/>
        </p:nvSpPr>
        <p:spPr bwMode="auto">
          <a:xfrm>
            <a:off x="336550" y="3221038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213" name="Text Box 505"/>
          <p:cNvSpPr txBox="1">
            <a:spLocks noChangeArrowheads="1"/>
          </p:cNvSpPr>
          <p:nvPr/>
        </p:nvSpPr>
        <p:spPr bwMode="auto">
          <a:xfrm>
            <a:off x="1711325" y="3217863"/>
            <a:ext cx="2311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600" dirty="0">
                <a:latin typeface="Comic Sans MS" pitchFamily="66" charset="0"/>
              </a:rPr>
              <a:t>4</a:t>
            </a:r>
          </a:p>
        </p:txBody>
      </p:sp>
      <p:sp>
        <p:nvSpPr>
          <p:cNvPr id="2214" name="Text Box 537"/>
          <p:cNvSpPr txBox="1">
            <a:spLocks noChangeArrowheads="1"/>
          </p:cNvSpPr>
          <p:nvPr/>
        </p:nvSpPr>
        <p:spPr bwMode="auto">
          <a:xfrm rot="-5400000">
            <a:off x="-142875" y="3100388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omic Sans MS" pitchFamily="66" charset="0"/>
              </a:rPr>
              <a:t>Male</a:t>
            </a:r>
          </a:p>
        </p:txBody>
      </p:sp>
      <p:sp>
        <p:nvSpPr>
          <p:cNvPr id="2215" name="Text Box 538"/>
          <p:cNvSpPr txBox="1">
            <a:spLocks noChangeArrowheads="1"/>
          </p:cNvSpPr>
          <p:nvPr/>
        </p:nvSpPr>
        <p:spPr bwMode="auto">
          <a:xfrm rot="-5400000">
            <a:off x="-142875" y="4251325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omic Sans MS" pitchFamily="66" charset="0"/>
              </a:rPr>
              <a:t>Male</a:t>
            </a:r>
          </a:p>
        </p:txBody>
      </p:sp>
      <p:sp>
        <p:nvSpPr>
          <p:cNvPr id="2216" name="Text Box 547"/>
          <p:cNvSpPr txBox="1">
            <a:spLocks noChangeArrowheads="1"/>
          </p:cNvSpPr>
          <p:nvPr/>
        </p:nvSpPr>
        <p:spPr bwMode="auto">
          <a:xfrm>
            <a:off x="400050" y="5403850"/>
            <a:ext cx="381000" cy="4603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1000">
              <a:latin typeface="Comic Sans MS" pitchFamily="66" charset="0"/>
            </a:endParaRPr>
          </a:p>
        </p:txBody>
      </p:sp>
      <p:sp>
        <p:nvSpPr>
          <p:cNvPr id="2219" name="Text Box 560"/>
          <p:cNvSpPr txBox="1">
            <a:spLocks noChangeArrowheads="1"/>
          </p:cNvSpPr>
          <p:nvPr/>
        </p:nvSpPr>
        <p:spPr bwMode="auto">
          <a:xfrm>
            <a:off x="400050" y="5865813"/>
            <a:ext cx="381000" cy="291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1000">
              <a:latin typeface="Comic Sans MS" pitchFamily="66" charset="0"/>
            </a:endParaRPr>
          </a:p>
        </p:txBody>
      </p:sp>
      <p:sp>
        <p:nvSpPr>
          <p:cNvPr id="2223" name="Text Box 567"/>
          <p:cNvSpPr txBox="1">
            <a:spLocks noChangeArrowheads="1"/>
          </p:cNvSpPr>
          <p:nvPr/>
        </p:nvSpPr>
        <p:spPr bwMode="auto">
          <a:xfrm>
            <a:off x="404813" y="5703888"/>
            <a:ext cx="361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600" b="1">
                <a:solidFill>
                  <a:srgbClr val="FF0000"/>
                </a:solidFill>
                <a:latin typeface="Comic Sans MS" pitchFamily="66" charset="0"/>
              </a:rPr>
              <a:t>E1</a:t>
            </a:r>
          </a:p>
        </p:txBody>
      </p:sp>
      <p:sp>
        <p:nvSpPr>
          <p:cNvPr id="2225" name="Text Box 570"/>
          <p:cNvSpPr txBox="1">
            <a:spLocks noChangeArrowheads="1"/>
          </p:cNvSpPr>
          <p:nvPr/>
        </p:nvSpPr>
        <p:spPr bwMode="auto">
          <a:xfrm>
            <a:off x="780874" y="5744423"/>
            <a:ext cx="870943" cy="407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</p:txBody>
      </p:sp>
      <p:sp>
        <p:nvSpPr>
          <p:cNvPr id="2226" name="Text Box 571"/>
          <p:cNvSpPr txBox="1">
            <a:spLocks noChangeArrowheads="1"/>
          </p:cNvSpPr>
          <p:nvPr/>
        </p:nvSpPr>
        <p:spPr bwMode="auto">
          <a:xfrm>
            <a:off x="7293330" y="5773792"/>
            <a:ext cx="804862" cy="407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n-GB" sz="800">
              <a:latin typeface="Comic Sans MS" pitchFamily="66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B551D02-5BAD-4ABD-A119-EDE4DE28125F}"/>
              </a:ext>
            </a:extLst>
          </p:cNvPr>
          <p:cNvGrpSpPr/>
          <p:nvPr/>
        </p:nvGrpSpPr>
        <p:grpSpPr>
          <a:xfrm>
            <a:off x="1651817" y="5826116"/>
            <a:ext cx="6420476" cy="184151"/>
            <a:chOff x="1694824" y="5999163"/>
            <a:chExt cx="6420476" cy="184151"/>
          </a:xfrm>
        </p:grpSpPr>
        <p:sp>
          <p:nvSpPr>
            <p:cNvPr id="2051" name="Line 574"/>
            <p:cNvSpPr>
              <a:spLocks noChangeShapeType="1"/>
            </p:cNvSpPr>
            <p:nvPr/>
          </p:nvSpPr>
          <p:spPr bwMode="auto">
            <a:xfrm>
              <a:off x="1694824" y="6175644"/>
              <a:ext cx="2321551" cy="76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27" name="Line 572"/>
            <p:cNvSpPr>
              <a:spLocks noChangeShapeType="1"/>
            </p:cNvSpPr>
            <p:nvPr/>
          </p:nvSpPr>
          <p:spPr bwMode="auto">
            <a:xfrm flipV="1">
              <a:off x="5200650" y="6176003"/>
              <a:ext cx="2122457" cy="73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30" name="Text Box 594"/>
            <p:cNvSpPr txBox="1">
              <a:spLocks noChangeArrowheads="1"/>
            </p:cNvSpPr>
            <p:nvPr/>
          </p:nvSpPr>
          <p:spPr bwMode="auto">
            <a:xfrm>
              <a:off x="7326313" y="5999163"/>
              <a:ext cx="7889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latin typeface="Comic Sans MS" pitchFamily="66" charset="0"/>
                </a:rPr>
                <a:t>Lift &amp; Stairwell</a:t>
              </a:r>
            </a:p>
          </p:txBody>
        </p:sp>
      </p:grpSp>
      <p:sp>
        <p:nvSpPr>
          <p:cNvPr id="2232" name="Text Box 597"/>
          <p:cNvSpPr txBox="1">
            <a:spLocks noChangeArrowheads="1"/>
          </p:cNvSpPr>
          <p:nvPr/>
        </p:nvSpPr>
        <p:spPr bwMode="auto">
          <a:xfrm>
            <a:off x="846138" y="5822950"/>
            <a:ext cx="762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00" b="1" dirty="0">
                <a:latin typeface="Comic Sans MS" pitchFamily="66" charset="0"/>
              </a:rPr>
              <a:t>Lift &amp; Stairwell</a:t>
            </a:r>
          </a:p>
        </p:txBody>
      </p:sp>
      <p:sp>
        <p:nvSpPr>
          <p:cNvPr id="2233" name="Text Box 598"/>
          <p:cNvSpPr txBox="1">
            <a:spLocks noChangeArrowheads="1"/>
          </p:cNvSpPr>
          <p:nvPr/>
        </p:nvSpPr>
        <p:spPr bwMode="auto">
          <a:xfrm>
            <a:off x="351844" y="5373897"/>
            <a:ext cx="212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00">
                <a:latin typeface="Comic Sans MS" pitchFamily="66" charset="0"/>
              </a:rPr>
              <a:t>1</a:t>
            </a:r>
          </a:p>
        </p:txBody>
      </p:sp>
      <p:sp>
        <p:nvSpPr>
          <p:cNvPr id="2235" name="Line 618"/>
          <p:cNvSpPr>
            <a:spLocks noChangeShapeType="1"/>
          </p:cNvSpPr>
          <p:nvPr/>
        </p:nvSpPr>
        <p:spPr bwMode="auto">
          <a:xfrm>
            <a:off x="400050" y="1781175"/>
            <a:ext cx="0" cy="22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36" name="Line 619"/>
          <p:cNvSpPr>
            <a:spLocks noChangeShapeType="1"/>
          </p:cNvSpPr>
          <p:nvPr/>
        </p:nvSpPr>
        <p:spPr bwMode="auto">
          <a:xfrm>
            <a:off x="400050" y="3043238"/>
            <a:ext cx="0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37" name="Text Box 622"/>
          <p:cNvSpPr txBox="1">
            <a:spLocks noChangeArrowheads="1"/>
          </p:cNvSpPr>
          <p:nvPr/>
        </p:nvSpPr>
        <p:spPr bwMode="auto">
          <a:xfrm rot="-2575849">
            <a:off x="328613" y="5859463"/>
            <a:ext cx="6429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500" b="1">
                <a:latin typeface="Comic Sans MS" pitchFamily="66" charset="0"/>
              </a:rPr>
              <a:t>Bathroom</a:t>
            </a:r>
          </a:p>
        </p:txBody>
      </p:sp>
      <p:sp>
        <p:nvSpPr>
          <p:cNvPr id="2238" name="Line 624"/>
          <p:cNvSpPr>
            <a:spLocks noChangeShapeType="1"/>
          </p:cNvSpPr>
          <p:nvPr/>
        </p:nvSpPr>
        <p:spPr bwMode="auto">
          <a:xfrm flipV="1">
            <a:off x="395288" y="5405438"/>
            <a:ext cx="0" cy="461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42" name="Text Box 629"/>
          <p:cNvSpPr txBox="1">
            <a:spLocks noChangeArrowheads="1"/>
          </p:cNvSpPr>
          <p:nvPr/>
        </p:nvSpPr>
        <p:spPr bwMode="auto">
          <a:xfrm>
            <a:off x="8098367" y="5773792"/>
            <a:ext cx="381000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endParaRPr lang="en-US" sz="1000">
              <a:latin typeface="Comic Sans MS" pitchFamily="66" charset="0"/>
            </a:endParaRPr>
          </a:p>
        </p:txBody>
      </p:sp>
      <p:sp>
        <p:nvSpPr>
          <p:cNvPr id="2244" name="Text Box 632"/>
          <p:cNvSpPr txBox="1">
            <a:spLocks noChangeArrowheads="1"/>
          </p:cNvSpPr>
          <p:nvPr/>
        </p:nvSpPr>
        <p:spPr bwMode="auto">
          <a:xfrm rot="-2446976">
            <a:off x="7356475" y="5191125"/>
            <a:ext cx="6429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500" b="1">
                <a:latin typeface="Comic Sans MS" pitchFamily="66" charset="0"/>
              </a:rPr>
              <a:t>Fire Exit</a:t>
            </a:r>
          </a:p>
        </p:txBody>
      </p:sp>
      <p:sp>
        <p:nvSpPr>
          <p:cNvPr id="2264" name="Text Box 663"/>
          <p:cNvSpPr txBox="1">
            <a:spLocks noChangeArrowheads="1"/>
          </p:cNvSpPr>
          <p:nvPr/>
        </p:nvSpPr>
        <p:spPr bwMode="auto">
          <a:xfrm>
            <a:off x="5143500" y="1114425"/>
            <a:ext cx="2000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800"/>
          </a:p>
        </p:txBody>
      </p:sp>
      <p:sp>
        <p:nvSpPr>
          <p:cNvPr id="2265" name="Rectangle 664"/>
          <p:cNvSpPr>
            <a:spLocks noChangeArrowheads="1"/>
          </p:cNvSpPr>
          <p:nvPr/>
        </p:nvSpPr>
        <p:spPr bwMode="auto">
          <a:xfrm>
            <a:off x="4924425" y="1514475"/>
            <a:ext cx="2162175" cy="409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66" name="Rectangle 665"/>
          <p:cNvSpPr>
            <a:spLocks noChangeArrowheads="1"/>
          </p:cNvSpPr>
          <p:nvPr/>
        </p:nvSpPr>
        <p:spPr bwMode="auto">
          <a:xfrm>
            <a:off x="4772025" y="2124075"/>
            <a:ext cx="2095500" cy="409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67" name="Line 666"/>
          <p:cNvSpPr>
            <a:spLocks noChangeShapeType="1"/>
          </p:cNvSpPr>
          <p:nvPr/>
        </p:nvSpPr>
        <p:spPr bwMode="auto">
          <a:xfrm>
            <a:off x="5967413" y="1509713"/>
            <a:ext cx="0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68" name="Line 667"/>
          <p:cNvSpPr>
            <a:spLocks noChangeShapeType="1"/>
          </p:cNvSpPr>
          <p:nvPr/>
        </p:nvSpPr>
        <p:spPr bwMode="auto">
          <a:xfrm>
            <a:off x="5438775" y="1514475"/>
            <a:ext cx="0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69" name="Line 668"/>
          <p:cNvSpPr>
            <a:spLocks noChangeShapeType="1"/>
          </p:cNvSpPr>
          <p:nvPr/>
        </p:nvSpPr>
        <p:spPr bwMode="auto">
          <a:xfrm>
            <a:off x="6543675" y="1509713"/>
            <a:ext cx="0" cy="414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0" name="Line 669"/>
          <p:cNvSpPr>
            <a:spLocks noChangeShapeType="1"/>
          </p:cNvSpPr>
          <p:nvPr/>
        </p:nvSpPr>
        <p:spPr bwMode="auto">
          <a:xfrm>
            <a:off x="5181600" y="1519238"/>
            <a:ext cx="0" cy="395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1" name="Line 670"/>
          <p:cNvSpPr>
            <a:spLocks noChangeShapeType="1"/>
          </p:cNvSpPr>
          <p:nvPr/>
        </p:nvSpPr>
        <p:spPr bwMode="auto">
          <a:xfrm>
            <a:off x="5705475" y="1514475"/>
            <a:ext cx="0" cy="40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2" name="Line 671"/>
          <p:cNvSpPr>
            <a:spLocks noChangeShapeType="1"/>
          </p:cNvSpPr>
          <p:nvPr/>
        </p:nvSpPr>
        <p:spPr bwMode="auto">
          <a:xfrm>
            <a:off x="6257925" y="1519238"/>
            <a:ext cx="0" cy="404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3" name="Line 672"/>
          <p:cNvSpPr>
            <a:spLocks noChangeShapeType="1"/>
          </p:cNvSpPr>
          <p:nvPr/>
        </p:nvSpPr>
        <p:spPr bwMode="auto">
          <a:xfrm>
            <a:off x="6829425" y="1514475"/>
            <a:ext cx="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4" name="Line 673"/>
          <p:cNvSpPr>
            <a:spLocks noChangeShapeType="1"/>
          </p:cNvSpPr>
          <p:nvPr/>
        </p:nvSpPr>
        <p:spPr bwMode="auto">
          <a:xfrm flipH="1">
            <a:off x="6586538" y="2128838"/>
            <a:ext cx="4762" cy="395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5" name="Line 674"/>
          <p:cNvSpPr>
            <a:spLocks noChangeShapeType="1"/>
          </p:cNvSpPr>
          <p:nvPr/>
        </p:nvSpPr>
        <p:spPr bwMode="auto">
          <a:xfrm flipH="1">
            <a:off x="5705475" y="2138363"/>
            <a:ext cx="4763" cy="395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6" name="Line 675"/>
          <p:cNvSpPr>
            <a:spLocks noChangeShapeType="1"/>
          </p:cNvSpPr>
          <p:nvPr/>
        </p:nvSpPr>
        <p:spPr bwMode="auto">
          <a:xfrm flipH="1">
            <a:off x="6000750" y="2124075"/>
            <a:ext cx="4763" cy="395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7" name="Line 676"/>
          <p:cNvSpPr>
            <a:spLocks noChangeShapeType="1"/>
          </p:cNvSpPr>
          <p:nvPr/>
        </p:nvSpPr>
        <p:spPr bwMode="auto">
          <a:xfrm flipH="1">
            <a:off x="6296025" y="2124075"/>
            <a:ext cx="4763" cy="395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8" name="Line 677"/>
          <p:cNvSpPr>
            <a:spLocks noChangeShapeType="1"/>
          </p:cNvSpPr>
          <p:nvPr/>
        </p:nvSpPr>
        <p:spPr bwMode="auto">
          <a:xfrm flipH="1">
            <a:off x="5067300" y="2133600"/>
            <a:ext cx="4763" cy="395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79" name="Line 678"/>
          <p:cNvSpPr>
            <a:spLocks noChangeShapeType="1"/>
          </p:cNvSpPr>
          <p:nvPr/>
        </p:nvSpPr>
        <p:spPr bwMode="auto">
          <a:xfrm flipH="1">
            <a:off x="5391150" y="2138363"/>
            <a:ext cx="4763" cy="395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80" name="Rectangle 691"/>
          <p:cNvSpPr>
            <a:spLocks noChangeArrowheads="1"/>
          </p:cNvSpPr>
          <p:nvPr/>
        </p:nvSpPr>
        <p:spPr bwMode="auto">
          <a:xfrm>
            <a:off x="4933950" y="1533525"/>
            <a:ext cx="2333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BS12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2281" name="Rectangle 699"/>
          <p:cNvSpPr>
            <a:spLocks noChangeArrowheads="1"/>
          </p:cNvSpPr>
          <p:nvPr/>
        </p:nvSpPr>
        <p:spPr bwMode="auto">
          <a:xfrm>
            <a:off x="5186363" y="1533525"/>
            <a:ext cx="2333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BS15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82" name="Rectangle 700"/>
          <p:cNvSpPr>
            <a:spLocks noChangeArrowheads="1"/>
          </p:cNvSpPr>
          <p:nvPr/>
        </p:nvSpPr>
        <p:spPr bwMode="auto">
          <a:xfrm>
            <a:off x="5448300" y="1533525"/>
            <a:ext cx="2333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BS17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83" name="Rectangle 701"/>
          <p:cNvSpPr>
            <a:spLocks noChangeArrowheads="1"/>
          </p:cNvSpPr>
          <p:nvPr/>
        </p:nvSpPr>
        <p:spPr bwMode="auto">
          <a:xfrm>
            <a:off x="4805363" y="2128838"/>
            <a:ext cx="2333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BS14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84" name="Rectangle 702"/>
          <p:cNvSpPr>
            <a:spLocks noChangeArrowheads="1"/>
          </p:cNvSpPr>
          <p:nvPr/>
        </p:nvSpPr>
        <p:spPr bwMode="auto">
          <a:xfrm>
            <a:off x="6838950" y="1524000"/>
            <a:ext cx="2333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BS27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2285" name="Rectangle 703"/>
          <p:cNvSpPr>
            <a:spLocks noChangeArrowheads="1"/>
          </p:cNvSpPr>
          <p:nvPr/>
        </p:nvSpPr>
        <p:spPr bwMode="auto">
          <a:xfrm>
            <a:off x="6567488" y="1519238"/>
            <a:ext cx="2333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BS25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86" name="Rectangle 704"/>
          <p:cNvSpPr>
            <a:spLocks noChangeArrowheads="1"/>
          </p:cNvSpPr>
          <p:nvPr/>
        </p:nvSpPr>
        <p:spPr bwMode="auto">
          <a:xfrm>
            <a:off x="6281738" y="1524000"/>
            <a:ext cx="2333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BS23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87" name="Rectangle 705"/>
          <p:cNvSpPr>
            <a:spLocks noChangeArrowheads="1"/>
          </p:cNvSpPr>
          <p:nvPr/>
        </p:nvSpPr>
        <p:spPr bwMode="auto">
          <a:xfrm>
            <a:off x="5991225" y="1528763"/>
            <a:ext cx="2333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BS21</a:t>
            </a:r>
          </a:p>
          <a:p>
            <a:pPr algn="ctr"/>
            <a:endParaRPr lang="en-GB" sz="600" dirty="0">
              <a:solidFill>
                <a:srgbClr val="FF0000"/>
              </a:solidFill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2288" name="Rectangle 706"/>
          <p:cNvSpPr>
            <a:spLocks noChangeArrowheads="1"/>
          </p:cNvSpPr>
          <p:nvPr/>
        </p:nvSpPr>
        <p:spPr bwMode="auto">
          <a:xfrm>
            <a:off x="5715000" y="1528763"/>
            <a:ext cx="2333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BS19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89" name="Rectangle 707"/>
          <p:cNvSpPr>
            <a:spLocks noChangeArrowheads="1"/>
          </p:cNvSpPr>
          <p:nvPr/>
        </p:nvSpPr>
        <p:spPr bwMode="auto">
          <a:xfrm>
            <a:off x="6034088" y="2124075"/>
            <a:ext cx="2333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BS22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290" name="Rectangle 708"/>
          <p:cNvSpPr>
            <a:spLocks noChangeArrowheads="1"/>
          </p:cNvSpPr>
          <p:nvPr/>
        </p:nvSpPr>
        <p:spPr bwMode="auto">
          <a:xfrm>
            <a:off x="5734050" y="2128838"/>
            <a:ext cx="2333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BS20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91" name="Rectangle 709"/>
          <p:cNvSpPr>
            <a:spLocks noChangeArrowheads="1"/>
          </p:cNvSpPr>
          <p:nvPr/>
        </p:nvSpPr>
        <p:spPr bwMode="auto">
          <a:xfrm>
            <a:off x="5424488" y="2124075"/>
            <a:ext cx="2333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BS18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92" name="Rectangle 710"/>
          <p:cNvSpPr>
            <a:spLocks noChangeArrowheads="1"/>
          </p:cNvSpPr>
          <p:nvPr/>
        </p:nvSpPr>
        <p:spPr bwMode="auto">
          <a:xfrm>
            <a:off x="5110163" y="2128838"/>
            <a:ext cx="2333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BS16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93" name="Rectangle 711"/>
          <p:cNvSpPr>
            <a:spLocks noChangeArrowheads="1"/>
          </p:cNvSpPr>
          <p:nvPr/>
        </p:nvSpPr>
        <p:spPr bwMode="auto">
          <a:xfrm>
            <a:off x="6615113" y="2128838"/>
            <a:ext cx="2333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BS26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94" name="Rectangle 712"/>
          <p:cNvSpPr>
            <a:spLocks noChangeArrowheads="1"/>
          </p:cNvSpPr>
          <p:nvPr/>
        </p:nvSpPr>
        <p:spPr bwMode="auto">
          <a:xfrm>
            <a:off x="6324600" y="2124075"/>
            <a:ext cx="2333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BS24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295" name="Rectangle 713"/>
          <p:cNvSpPr>
            <a:spLocks noChangeArrowheads="1"/>
          </p:cNvSpPr>
          <p:nvPr/>
        </p:nvSpPr>
        <p:spPr bwMode="auto">
          <a:xfrm>
            <a:off x="6905625" y="3390900"/>
            <a:ext cx="3746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Student</a:t>
            </a:r>
          </a:p>
          <a:p>
            <a:pPr algn="ctr">
              <a:spcBef>
                <a:spcPct val="50000"/>
              </a:spcBef>
            </a:pPr>
            <a:r>
              <a:rPr lang="en-GB" sz="600" b="1">
                <a:latin typeface="Comic Sans MS" pitchFamily="66" charset="0"/>
              </a:rPr>
              <a:t>Bathroom</a:t>
            </a:r>
          </a:p>
        </p:txBody>
      </p:sp>
      <p:sp>
        <p:nvSpPr>
          <p:cNvPr id="2296" name="Rectangle 715"/>
          <p:cNvSpPr>
            <a:spLocks noChangeArrowheads="1"/>
          </p:cNvSpPr>
          <p:nvPr/>
        </p:nvSpPr>
        <p:spPr bwMode="auto">
          <a:xfrm>
            <a:off x="4933950" y="2781300"/>
            <a:ext cx="21431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97" name="Rectangle 716"/>
          <p:cNvSpPr>
            <a:spLocks noChangeArrowheads="1"/>
          </p:cNvSpPr>
          <p:nvPr/>
        </p:nvSpPr>
        <p:spPr bwMode="auto">
          <a:xfrm>
            <a:off x="4781550" y="3409950"/>
            <a:ext cx="2057400" cy="485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98" name="Line 717"/>
          <p:cNvSpPr>
            <a:spLocks noChangeShapeType="1"/>
          </p:cNvSpPr>
          <p:nvPr/>
        </p:nvSpPr>
        <p:spPr bwMode="auto">
          <a:xfrm>
            <a:off x="5991225" y="2781300"/>
            <a:ext cx="0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99" name="Line 718"/>
          <p:cNvSpPr>
            <a:spLocks noChangeShapeType="1"/>
          </p:cNvSpPr>
          <p:nvPr/>
        </p:nvSpPr>
        <p:spPr bwMode="auto">
          <a:xfrm>
            <a:off x="5462588" y="27908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0" name="Line 719"/>
          <p:cNvSpPr>
            <a:spLocks noChangeShapeType="1"/>
          </p:cNvSpPr>
          <p:nvPr/>
        </p:nvSpPr>
        <p:spPr bwMode="auto">
          <a:xfrm>
            <a:off x="6534150" y="2786063"/>
            <a:ext cx="0" cy="461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1" name="Line 720"/>
          <p:cNvSpPr>
            <a:spLocks noChangeShapeType="1"/>
          </p:cNvSpPr>
          <p:nvPr/>
        </p:nvSpPr>
        <p:spPr bwMode="auto">
          <a:xfrm>
            <a:off x="5191125" y="2781300"/>
            <a:ext cx="0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2" name="Line 721"/>
          <p:cNvSpPr>
            <a:spLocks noChangeShapeType="1"/>
          </p:cNvSpPr>
          <p:nvPr/>
        </p:nvSpPr>
        <p:spPr bwMode="auto">
          <a:xfrm>
            <a:off x="5719763" y="2786063"/>
            <a:ext cx="0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3" name="Line 722"/>
          <p:cNvSpPr>
            <a:spLocks noChangeShapeType="1"/>
          </p:cNvSpPr>
          <p:nvPr/>
        </p:nvSpPr>
        <p:spPr bwMode="auto">
          <a:xfrm>
            <a:off x="6257925" y="2781300"/>
            <a:ext cx="0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4" name="Line 723"/>
          <p:cNvSpPr>
            <a:spLocks noChangeShapeType="1"/>
          </p:cNvSpPr>
          <p:nvPr/>
        </p:nvSpPr>
        <p:spPr bwMode="auto">
          <a:xfrm>
            <a:off x="6796088" y="2781300"/>
            <a:ext cx="0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5" name="Line 724"/>
          <p:cNvSpPr>
            <a:spLocks noChangeShapeType="1"/>
          </p:cNvSpPr>
          <p:nvPr/>
        </p:nvSpPr>
        <p:spPr bwMode="auto">
          <a:xfrm>
            <a:off x="5038725" y="3409950"/>
            <a:ext cx="0" cy="481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6" name="Line 725"/>
          <p:cNvSpPr>
            <a:spLocks noChangeShapeType="1"/>
          </p:cNvSpPr>
          <p:nvPr/>
        </p:nvSpPr>
        <p:spPr bwMode="auto">
          <a:xfrm>
            <a:off x="5634038" y="3414713"/>
            <a:ext cx="0" cy="481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7" name="Line 726"/>
          <p:cNvSpPr>
            <a:spLocks noChangeShapeType="1"/>
          </p:cNvSpPr>
          <p:nvPr/>
        </p:nvSpPr>
        <p:spPr bwMode="auto">
          <a:xfrm>
            <a:off x="6538913" y="3405188"/>
            <a:ext cx="0" cy="481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8" name="Line 727"/>
          <p:cNvSpPr>
            <a:spLocks noChangeShapeType="1"/>
          </p:cNvSpPr>
          <p:nvPr/>
        </p:nvSpPr>
        <p:spPr bwMode="auto">
          <a:xfrm>
            <a:off x="6234113" y="3414713"/>
            <a:ext cx="0" cy="481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09" name="Line 728"/>
          <p:cNvSpPr>
            <a:spLocks noChangeShapeType="1"/>
          </p:cNvSpPr>
          <p:nvPr/>
        </p:nvSpPr>
        <p:spPr bwMode="auto">
          <a:xfrm>
            <a:off x="5934075" y="3414713"/>
            <a:ext cx="0" cy="481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10" name="Line 729"/>
          <p:cNvSpPr>
            <a:spLocks noChangeShapeType="1"/>
          </p:cNvSpPr>
          <p:nvPr/>
        </p:nvSpPr>
        <p:spPr bwMode="auto">
          <a:xfrm>
            <a:off x="5324475" y="3414713"/>
            <a:ext cx="0" cy="481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11" name="Rectangle 730"/>
          <p:cNvSpPr>
            <a:spLocks noChangeArrowheads="1"/>
          </p:cNvSpPr>
          <p:nvPr/>
        </p:nvSpPr>
        <p:spPr bwMode="auto">
          <a:xfrm>
            <a:off x="6805613" y="2776538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CS27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12" name="Rectangle 731"/>
          <p:cNvSpPr>
            <a:spLocks noChangeArrowheads="1"/>
          </p:cNvSpPr>
          <p:nvPr/>
        </p:nvSpPr>
        <p:spPr bwMode="auto">
          <a:xfrm>
            <a:off x="6538913" y="2781300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CS25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13" name="Rectangle 732"/>
          <p:cNvSpPr>
            <a:spLocks noChangeArrowheads="1"/>
          </p:cNvSpPr>
          <p:nvPr/>
        </p:nvSpPr>
        <p:spPr bwMode="auto">
          <a:xfrm>
            <a:off x="6262688" y="2786063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CS23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14" name="Rectangle 733"/>
          <p:cNvSpPr>
            <a:spLocks noChangeArrowheads="1"/>
          </p:cNvSpPr>
          <p:nvPr/>
        </p:nvSpPr>
        <p:spPr bwMode="auto">
          <a:xfrm>
            <a:off x="5995988" y="2781300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CS21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15" name="Rectangle 734"/>
          <p:cNvSpPr>
            <a:spLocks noChangeArrowheads="1"/>
          </p:cNvSpPr>
          <p:nvPr/>
        </p:nvSpPr>
        <p:spPr bwMode="auto">
          <a:xfrm>
            <a:off x="5729288" y="2781300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CS19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16" name="Rectangle 735"/>
          <p:cNvSpPr>
            <a:spLocks noChangeArrowheads="1"/>
          </p:cNvSpPr>
          <p:nvPr/>
        </p:nvSpPr>
        <p:spPr bwMode="auto">
          <a:xfrm>
            <a:off x="5462588" y="2781300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CS17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17" name="Rectangle 736"/>
          <p:cNvSpPr>
            <a:spLocks noChangeArrowheads="1"/>
          </p:cNvSpPr>
          <p:nvPr/>
        </p:nvSpPr>
        <p:spPr bwMode="auto">
          <a:xfrm>
            <a:off x="5200650" y="2781300"/>
            <a:ext cx="25241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CS15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18" name="Rectangle 737"/>
          <p:cNvSpPr>
            <a:spLocks noChangeArrowheads="1"/>
          </p:cNvSpPr>
          <p:nvPr/>
        </p:nvSpPr>
        <p:spPr bwMode="auto">
          <a:xfrm>
            <a:off x="4933950" y="2781300"/>
            <a:ext cx="25241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CS12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19" name="Rectangle 738"/>
          <p:cNvSpPr>
            <a:spLocks noChangeArrowheads="1"/>
          </p:cNvSpPr>
          <p:nvPr/>
        </p:nvSpPr>
        <p:spPr bwMode="auto">
          <a:xfrm>
            <a:off x="6553200" y="3409950"/>
            <a:ext cx="25241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CS26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20" name="Rectangle 739"/>
          <p:cNvSpPr>
            <a:spLocks noChangeArrowheads="1"/>
          </p:cNvSpPr>
          <p:nvPr/>
        </p:nvSpPr>
        <p:spPr bwMode="auto">
          <a:xfrm>
            <a:off x="6257925" y="3409950"/>
            <a:ext cx="25241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CS24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21" name="Rectangle 740"/>
          <p:cNvSpPr>
            <a:spLocks noChangeArrowheads="1"/>
          </p:cNvSpPr>
          <p:nvPr/>
        </p:nvSpPr>
        <p:spPr bwMode="auto">
          <a:xfrm>
            <a:off x="5948363" y="3405188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CS22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22" name="Rectangle 741"/>
          <p:cNvSpPr>
            <a:spLocks noChangeArrowheads="1"/>
          </p:cNvSpPr>
          <p:nvPr/>
        </p:nvSpPr>
        <p:spPr bwMode="auto">
          <a:xfrm>
            <a:off x="5653088" y="3400425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CS20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GB" sz="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323" name="Rectangle 742"/>
          <p:cNvSpPr>
            <a:spLocks noChangeArrowheads="1"/>
          </p:cNvSpPr>
          <p:nvPr/>
        </p:nvSpPr>
        <p:spPr bwMode="auto">
          <a:xfrm>
            <a:off x="5348288" y="3409950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CS18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24" name="Rectangle 743"/>
          <p:cNvSpPr>
            <a:spLocks noChangeArrowheads="1"/>
          </p:cNvSpPr>
          <p:nvPr/>
        </p:nvSpPr>
        <p:spPr bwMode="auto">
          <a:xfrm>
            <a:off x="5048250" y="3405188"/>
            <a:ext cx="25241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CS16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  <a:p>
            <a:pPr algn="ctr"/>
            <a:endParaRPr lang="en-GB" sz="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325" name="Rectangle 744"/>
          <p:cNvSpPr>
            <a:spLocks noChangeArrowheads="1"/>
          </p:cNvSpPr>
          <p:nvPr/>
        </p:nvSpPr>
        <p:spPr bwMode="auto">
          <a:xfrm>
            <a:off x="4776788" y="3405188"/>
            <a:ext cx="252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b="1" dirty="0">
                <a:solidFill>
                  <a:srgbClr val="FF0000"/>
                </a:solidFill>
                <a:latin typeface="Comic Sans MS" pitchFamily="66" charset="0"/>
              </a:rPr>
              <a:t>CS14</a:t>
            </a:r>
          </a:p>
          <a:p>
            <a:pPr algn="ctr"/>
            <a:endParaRPr lang="en-GB" sz="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800" b="1" dirty="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grpSp>
        <p:nvGrpSpPr>
          <p:cNvPr id="2333" name="Group 765"/>
          <p:cNvGrpSpPr>
            <a:grpSpLocks/>
          </p:cNvGrpSpPr>
          <p:nvPr/>
        </p:nvGrpSpPr>
        <p:grpSpPr bwMode="auto">
          <a:xfrm>
            <a:off x="347662" y="3817361"/>
            <a:ext cx="4638675" cy="1590675"/>
            <a:chOff x="213" y="2400"/>
            <a:chExt cx="2922" cy="1002"/>
          </a:xfrm>
        </p:grpSpPr>
        <p:sp>
          <p:nvSpPr>
            <p:cNvPr id="2398" name="Text Box 243"/>
            <p:cNvSpPr txBox="1">
              <a:spLocks noChangeArrowheads="1"/>
            </p:cNvSpPr>
            <p:nvPr/>
          </p:nvSpPr>
          <p:spPr bwMode="auto">
            <a:xfrm>
              <a:off x="1098" y="2421"/>
              <a:ext cx="261" cy="3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 sz="800" b="1" dirty="0"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Comic Sans MS" pitchFamily="66" charset="0"/>
                </a:rPr>
                <a:t>0</a:t>
              </a:r>
            </a:p>
          </p:txBody>
        </p:sp>
        <p:sp>
          <p:nvSpPr>
            <p:cNvPr id="2399" name="Text Box 244"/>
            <p:cNvSpPr txBox="1">
              <a:spLocks noChangeArrowheads="1"/>
            </p:cNvSpPr>
            <p:nvPr/>
          </p:nvSpPr>
          <p:spPr bwMode="auto">
            <a:xfrm>
              <a:off x="1363" y="2547"/>
              <a:ext cx="24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Comic Sans MS" pitchFamily="66" charset="0"/>
                </a:rPr>
                <a:t>0</a:t>
              </a:r>
            </a:p>
          </p:txBody>
        </p:sp>
        <p:sp>
          <p:nvSpPr>
            <p:cNvPr id="2400" name="Text Box 245"/>
            <p:cNvSpPr txBox="1">
              <a:spLocks noChangeArrowheads="1"/>
            </p:cNvSpPr>
            <p:nvPr/>
          </p:nvSpPr>
          <p:spPr bwMode="auto">
            <a:xfrm>
              <a:off x="1606" y="2547"/>
              <a:ext cx="372" cy="3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 sz="800" b="1" dirty="0"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Comic Sans MS" pitchFamily="66" charset="0"/>
                </a:rPr>
                <a:t>0</a:t>
              </a:r>
            </a:p>
          </p:txBody>
        </p:sp>
        <p:sp>
          <p:nvSpPr>
            <p:cNvPr id="2401" name="Text Box 246"/>
            <p:cNvSpPr txBox="1">
              <a:spLocks noChangeArrowheads="1"/>
            </p:cNvSpPr>
            <p:nvPr/>
          </p:nvSpPr>
          <p:spPr bwMode="auto">
            <a:xfrm>
              <a:off x="1977" y="2547"/>
              <a:ext cx="372" cy="3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800" b="1" dirty="0"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GB" sz="800" b="1" dirty="0">
                  <a:latin typeface="Comic Sans MS" pitchFamily="66" charset="0"/>
                </a:rPr>
                <a:t>0</a:t>
              </a:r>
            </a:p>
            <a:p>
              <a:pPr algn="ctr">
                <a:spcBef>
                  <a:spcPct val="50000"/>
                </a:spcBef>
              </a:pPr>
              <a:endParaRPr lang="en-GB" sz="800" b="1" dirty="0">
                <a:latin typeface="Comic Sans MS" pitchFamily="66" charset="0"/>
              </a:endParaRPr>
            </a:p>
          </p:txBody>
        </p:sp>
        <p:sp>
          <p:nvSpPr>
            <p:cNvPr id="2402" name="Text Box 247"/>
            <p:cNvSpPr txBox="1">
              <a:spLocks noChangeArrowheads="1"/>
            </p:cNvSpPr>
            <p:nvPr/>
          </p:nvSpPr>
          <p:spPr bwMode="auto">
            <a:xfrm>
              <a:off x="2349" y="2547"/>
              <a:ext cx="372" cy="3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800" b="1" dirty="0"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GB" sz="800" b="1" dirty="0">
                  <a:latin typeface="Comic Sans MS" pitchFamily="66" charset="0"/>
                </a:rPr>
                <a:t>0</a:t>
              </a:r>
            </a:p>
          </p:txBody>
        </p:sp>
        <p:sp>
          <p:nvSpPr>
            <p:cNvPr id="2404" name="Text Box 257"/>
            <p:cNvSpPr txBox="1">
              <a:spLocks noChangeArrowheads="1"/>
            </p:cNvSpPr>
            <p:nvPr/>
          </p:nvSpPr>
          <p:spPr bwMode="auto">
            <a:xfrm>
              <a:off x="1116" y="2839"/>
              <a:ext cx="348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GB" sz="800" b="1" dirty="0">
                  <a:latin typeface="Comic Sans MS" pitchFamily="66" charset="0"/>
                </a:rPr>
                <a:t>0</a:t>
              </a:r>
            </a:p>
          </p:txBody>
        </p:sp>
        <p:sp>
          <p:nvSpPr>
            <p:cNvPr id="2405" name="Text Box 264"/>
            <p:cNvSpPr txBox="1">
              <a:spLocks noChangeArrowheads="1"/>
            </p:cNvSpPr>
            <p:nvPr/>
          </p:nvSpPr>
          <p:spPr bwMode="auto">
            <a:xfrm>
              <a:off x="580" y="2423"/>
              <a:ext cx="256" cy="3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800" b="1" dirty="0"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GB" sz="800" b="1" dirty="0">
                  <a:latin typeface="Comic Sans MS" pitchFamily="66" charset="0"/>
                </a:rPr>
                <a:t>0</a:t>
              </a:r>
            </a:p>
          </p:txBody>
        </p:sp>
        <p:sp>
          <p:nvSpPr>
            <p:cNvPr id="2406" name="Text Box 265"/>
            <p:cNvSpPr txBox="1">
              <a:spLocks noChangeArrowheads="1"/>
            </p:cNvSpPr>
            <p:nvPr/>
          </p:nvSpPr>
          <p:spPr bwMode="auto">
            <a:xfrm>
              <a:off x="834" y="2421"/>
              <a:ext cx="258" cy="3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800" b="1" dirty="0"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GB" sz="800" b="1" dirty="0">
                  <a:latin typeface="Comic Sans MS" pitchFamily="66" charset="0"/>
                </a:rPr>
                <a:t>0</a:t>
              </a:r>
            </a:p>
          </p:txBody>
        </p:sp>
        <p:sp>
          <p:nvSpPr>
            <p:cNvPr id="2407" name="Text Box 239"/>
            <p:cNvSpPr txBox="1">
              <a:spLocks noChangeArrowheads="1"/>
            </p:cNvSpPr>
            <p:nvPr/>
          </p:nvSpPr>
          <p:spPr bwMode="auto">
            <a:xfrm>
              <a:off x="255" y="2644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GB" sz="600" b="1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408" name="Text Box 240"/>
            <p:cNvSpPr txBox="1">
              <a:spLocks noChangeArrowheads="1"/>
            </p:cNvSpPr>
            <p:nvPr/>
          </p:nvSpPr>
          <p:spPr bwMode="auto">
            <a:xfrm>
              <a:off x="2723" y="2547"/>
              <a:ext cx="383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1200">
                <a:latin typeface="Comic Sans MS" pitchFamily="66" charset="0"/>
              </a:endParaRPr>
            </a:p>
          </p:txBody>
        </p:sp>
        <p:sp>
          <p:nvSpPr>
            <p:cNvPr id="2410" name="Text Box 256"/>
            <p:cNvSpPr txBox="1">
              <a:spLocks noChangeArrowheads="1"/>
            </p:cNvSpPr>
            <p:nvPr/>
          </p:nvSpPr>
          <p:spPr bwMode="auto">
            <a:xfrm>
              <a:off x="589" y="2839"/>
              <a:ext cx="527" cy="25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 sz="800">
                <a:latin typeface="Comic Sans MS" pitchFamily="66" charset="0"/>
              </a:endParaRPr>
            </a:p>
            <a:p>
              <a:pPr>
                <a:spcBef>
                  <a:spcPct val="50000"/>
                </a:spcBef>
              </a:pPr>
              <a:endParaRPr lang="en-GB" sz="800">
                <a:latin typeface="Comic Sans MS" pitchFamily="66" charset="0"/>
              </a:endParaRPr>
            </a:p>
          </p:txBody>
        </p:sp>
        <p:sp>
          <p:nvSpPr>
            <p:cNvPr id="2412" name="Line 263"/>
            <p:cNvSpPr>
              <a:spLocks noChangeShapeType="1"/>
            </p:cNvSpPr>
            <p:nvPr/>
          </p:nvSpPr>
          <p:spPr bwMode="auto">
            <a:xfrm>
              <a:off x="1466" y="3019"/>
              <a:ext cx="125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13" name="Text Box 266"/>
            <p:cNvSpPr txBox="1">
              <a:spLocks noChangeArrowheads="1"/>
            </p:cNvSpPr>
            <p:nvPr/>
          </p:nvSpPr>
          <p:spPr bwMode="auto">
            <a:xfrm>
              <a:off x="600" y="2633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DN3</a:t>
              </a:r>
            </a:p>
          </p:txBody>
        </p:sp>
        <p:sp>
          <p:nvSpPr>
            <p:cNvPr id="2415" name="Text Box 268"/>
            <p:cNvSpPr txBox="1">
              <a:spLocks noChangeArrowheads="1"/>
            </p:cNvSpPr>
            <p:nvPr/>
          </p:nvSpPr>
          <p:spPr bwMode="auto">
            <a:xfrm>
              <a:off x="858" y="2638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DN4</a:t>
              </a:r>
            </a:p>
          </p:txBody>
        </p:sp>
        <p:sp>
          <p:nvSpPr>
            <p:cNvPr id="2416" name="Text Box 269"/>
            <p:cNvSpPr txBox="1">
              <a:spLocks noChangeArrowheads="1"/>
            </p:cNvSpPr>
            <p:nvPr/>
          </p:nvSpPr>
          <p:spPr bwMode="auto">
            <a:xfrm>
              <a:off x="1125" y="2644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DN5</a:t>
              </a:r>
            </a:p>
          </p:txBody>
        </p:sp>
        <p:sp>
          <p:nvSpPr>
            <p:cNvPr id="2417" name="Text Box 270"/>
            <p:cNvSpPr txBox="1">
              <a:spLocks noChangeArrowheads="1"/>
            </p:cNvSpPr>
            <p:nvPr/>
          </p:nvSpPr>
          <p:spPr bwMode="auto">
            <a:xfrm>
              <a:off x="1362" y="2644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DN6</a:t>
              </a:r>
            </a:p>
          </p:txBody>
        </p:sp>
        <p:sp>
          <p:nvSpPr>
            <p:cNvPr id="2418" name="Text Box 271"/>
            <p:cNvSpPr txBox="1">
              <a:spLocks noChangeArrowheads="1"/>
            </p:cNvSpPr>
            <p:nvPr/>
          </p:nvSpPr>
          <p:spPr bwMode="auto">
            <a:xfrm>
              <a:off x="1683" y="2809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DN8</a:t>
              </a:r>
            </a:p>
          </p:txBody>
        </p:sp>
        <p:sp>
          <p:nvSpPr>
            <p:cNvPr id="2419" name="Text Box 272"/>
            <p:cNvSpPr txBox="1">
              <a:spLocks noChangeArrowheads="1"/>
            </p:cNvSpPr>
            <p:nvPr/>
          </p:nvSpPr>
          <p:spPr bwMode="auto">
            <a:xfrm>
              <a:off x="1188" y="2932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DN7</a:t>
              </a:r>
            </a:p>
          </p:txBody>
        </p:sp>
        <p:sp>
          <p:nvSpPr>
            <p:cNvPr id="2421" name="Text Box 274"/>
            <p:cNvSpPr txBox="1">
              <a:spLocks noChangeArrowheads="1"/>
            </p:cNvSpPr>
            <p:nvPr/>
          </p:nvSpPr>
          <p:spPr bwMode="auto">
            <a:xfrm>
              <a:off x="2046" y="2809"/>
              <a:ext cx="22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DN9</a:t>
              </a:r>
            </a:p>
          </p:txBody>
        </p:sp>
        <p:sp>
          <p:nvSpPr>
            <p:cNvPr id="2422" name="Text Box 275"/>
            <p:cNvSpPr txBox="1">
              <a:spLocks noChangeArrowheads="1"/>
            </p:cNvSpPr>
            <p:nvPr/>
          </p:nvSpPr>
          <p:spPr bwMode="auto">
            <a:xfrm>
              <a:off x="2406" y="2809"/>
              <a:ext cx="26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DN10</a:t>
              </a:r>
            </a:p>
          </p:txBody>
        </p:sp>
        <p:sp>
          <p:nvSpPr>
            <p:cNvPr id="2423" name="Text Box 276"/>
            <p:cNvSpPr txBox="1">
              <a:spLocks noChangeArrowheads="1"/>
            </p:cNvSpPr>
            <p:nvPr/>
          </p:nvSpPr>
          <p:spPr bwMode="auto">
            <a:xfrm>
              <a:off x="2733" y="2533"/>
              <a:ext cx="357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latin typeface="Comic Sans MS" pitchFamily="66" charset="0"/>
                </a:rPr>
                <a:t>Laundry</a:t>
              </a:r>
            </a:p>
            <a:p>
              <a:pPr algn="ctr">
                <a:spcBef>
                  <a:spcPct val="50000"/>
                </a:spcBef>
              </a:pPr>
              <a:r>
                <a:rPr lang="en-GB" sz="600" b="1">
                  <a:latin typeface="Comic Sans MS" pitchFamily="66" charset="0"/>
                </a:rPr>
                <a:t>DN11</a:t>
              </a:r>
            </a:p>
          </p:txBody>
        </p:sp>
        <p:sp>
          <p:nvSpPr>
            <p:cNvPr id="2424" name="Text Box 287"/>
            <p:cNvSpPr txBox="1">
              <a:spLocks noChangeArrowheads="1"/>
            </p:cNvSpPr>
            <p:nvPr/>
          </p:nvSpPr>
          <p:spPr bwMode="auto">
            <a:xfrm>
              <a:off x="2697" y="2975"/>
              <a:ext cx="438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700" dirty="0">
                  <a:latin typeface="Comic Sans MS" pitchFamily="66" charset="0"/>
                </a:rPr>
                <a:t>Shower Block and toilets</a:t>
              </a:r>
            </a:p>
          </p:txBody>
        </p:sp>
        <p:sp>
          <p:nvSpPr>
            <p:cNvPr id="2425" name="Text Box 288"/>
            <p:cNvSpPr txBox="1">
              <a:spLocks noChangeArrowheads="1"/>
            </p:cNvSpPr>
            <p:nvPr/>
          </p:nvSpPr>
          <p:spPr bwMode="auto">
            <a:xfrm>
              <a:off x="617" y="2914"/>
              <a:ext cx="48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600" b="1" dirty="0">
                  <a:latin typeface="Comic Sans MS" pitchFamily="66" charset="0"/>
                </a:rPr>
                <a:t>Lift &amp; Stairwell</a:t>
              </a:r>
            </a:p>
          </p:txBody>
        </p:sp>
        <p:sp>
          <p:nvSpPr>
            <p:cNvPr id="2427" name="Text Box 290"/>
            <p:cNvSpPr txBox="1">
              <a:spLocks noChangeArrowheads="1"/>
            </p:cNvSpPr>
            <p:nvPr/>
          </p:nvSpPr>
          <p:spPr bwMode="auto">
            <a:xfrm>
              <a:off x="546" y="2413"/>
              <a:ext cx="13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</a:t>
              </a:r>
            </a:p>
          </p:txBody>
        </p:sp>
        <p:sp>
          <p:nvSpPr>
            <p:cNvPr id="2428" name="Text Box 291"/>
            <p:cNvSpPr txBox="1">
              <a:spLocks noChangeArrowheads="1"/>
            </p:cNvSpPr>
            <p:nvPr/>
          </p:nvSpPr>
          <p:spPr bwMode="auto">
            <a:xfrm>
              <a:off x="816" y="2400"/>
              <a:ext cx="22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   </a:t>
              </a:r>
              <a:r>
                <a:rPr lang="en-GB" sz="600" b="1" dirty="0">
                  <a:latin typeface="Comic Sans MS" pitchFamily="66" charset="0"/>
                </a:rPr>
                <a:t>**</a:t>
              </a:r>
              <a:endParaRPr lang="en-GB" sz="500" b="1" dirty="0">
                <a:latin typeface="Comic Sans MS" pitchFamily="66" charset="0"/>
              </a:endParaRPr>
            </a:p>
          </p:txBody>
        </p:sp>
        <p:sp>
          <p:nvSpPr>
            <p:cNvPr id="2429" name="Text Box 292"/>
            <p:cNvSpPr txBox="1">
              <a:spLocks noChangeArrowheads="1"/>
            </p:cNvSpPr>
            <p:nvPr/>
          </p:nvSpPr>
          <p:spPr bwMode="auto">
            <a:xfrm>
              <a:off x="1081" y="2413"/>
              <a:ext cx="13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1</a:t>
              </a:r>
            </a:p>
          </p:txBody>
        </p:sp>
        <p:sp>
          <p:nvSpPr>
            <p:cNvPr id="2430" name="Text Box 293"/>
            <p:cNvSpPr txBox="1">
              <a:spLocks noChangeArrowheads="1"/>
            </p:cNvSpPr>
            <p:nvPr/>
          </p:nvSpPr>
          <p:spPr bwMode="auto">
            <a:xfrm>
              <a:off x="1332" y="2524"/>
              <a:ext cx="1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2</a:t>
              </a:r>
            </a:p>
          </p:txBody>
        </p:sp>
        <p:sp>
          <p:nvSpPr>
            <p:cNvPr id="2431" name="Text Box 294"/>
            <p:cNvSpPr txBox="1">
              <a:spLocks noChangeArrowheads="1"/>
            </p:cNvSpPr>
            <p:nvPr/>
          </p:nvSpPr>
          <p:spPr bwMode="auto">
            <a:xfrm>
              <a:off x="1572" y="2524"/>
              <a:ext cx="15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10</a:t>
              </a:r>
            </a:p>
          </p:txBody>
        </p:sp>
        <p:sp>
          <p:nvSpPr>
            <p:cNvPr id="2432" name="Text Box 295"/>
            <p:cNvSpPr txBox="1">
              <a:spLocks noChangeArrowheads="1"/>
            </p:cNvSpPr>
            <p:nvPr/>
          </p:nvSpPr>
          <p:spPr bwMode="auto">
            <a:xfrm>
              <a:off x="1940" y="2524"/>
              <a:ext cx="1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latin typeface="Comic Sans MS" pitchFamily="66" charset="0"/>
                </a:rPr>
                <a:t>9</a:t>
              </a:r>
            </a:p>
          </p:txBody>
        </p:sp>
        <p:sp>
          <p:nvSpPr>
            <p:cNvPr id="2433" name="Text Box 296"/>
            <p:cNvSpPr txBox="1">
              <a:spLocks noChangeArrowheads="1"/>
            </p:cNvSpPr>
            <p:nvPr/>
          </p:nvSpPr>
          <p:spPr bwMode="auto">
            <a:xfrm>
              <a:off x="2312" y="2524"/>
              <a:ext cx="153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11</a:t>
              </a:r>
            </a:p>
          </p:txBody>
        </p:sp>
        <p:sp>
          <p:nvSpPr>
            <p:cNvPr id="2434" name="Text Box 306"/>
            <p:cNvSpPr txBox="1">
              <a:spLocks noChangeArrowheads="1"/>
            </p:cNvSpPr>
            <p:nvPr/>
          </p:nvSpPr>
          <p:spPr bwMode="auto">
            <a:xfrm>
              <a:off x="213" y="2823"/>
              <a:ext cx="11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500">
                <a:latin typeface="Comic Sans MS" pitchFamily="66" charset="0"/>
              </a:endParaRPr>
            </a:p>
          </p:txBody>
        </p:sp>
        <p:sp>
          <p:nvSpPr>
            <p:cNvPr id="2435" name="Text Box 307"/>
            <p:cNvSpPr txBox="1">
              <a:spLocks noChangeArrowheads="1"/>
            </p:cNvSpPr>
            <p:nvPr/>
          </p:nvSpPr>
          <p:spPr bwMode="auto">
            <a:xfrm>
              <a:off x="1079" y="2821"/>
              <a:ext cx="14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3</a:t>
              </a:r>
            </a:p>
          </p:txBody>
        </p:sp>
        <p:sp>
          <p:nvSpPr>
            <p:cNvPr id="2436" name="Text Box 576"/>
            <p:cNvSpPr txBox="1">
              <a:spLocks noChangeArrowheads="1"/>
            </p:cNvSpPr>
            <p:nvPr/>
          </p:nvSpPr>
          <p:spPr bwMode="auto">
            <a:xfrm rot="-2575849">
              <a:off x="642" y="3274"/>
              <a:ext cx="40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500" b="1">
                  <a:latin typeface="Comic Sans MS" pitchFamily="66" charset="0"/>
                </a:rPr>
                <a:t>Fire Exit</a:t>
              </a:r>
            </a:p>
          </p:txBody>
        </p:sp>
        <p:sp>
          <p:nvSpPr>
            <p:cNvPr id="2437" name="Text Box 599"/>
            <p:cNvSpPr txBox="1">
              <a:spLocks noChangeArrowheads="1"/>
            </p:cNvSpPr>
            <p:nvPr/>
          </p:nvSpPr>
          <p:spPr bwMode="auto">
            <a:xfrm>
              <a:off x="458" y="3256"/>
              <a:ext cx="13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 dirty="0">
                  <a:latin typeface="Comic Sans MS" pitchFamily="66" charset="0"/>
                </a:rPr>
                <a:t>1</a:t>
              </a:r>
            </a:p>
          </p:txBody>
        </p:sp>
        <p:sp>
          <p:nvSpPr>
            <p:cNvPr id="2440" name="Line 625"/>
            <p:cNvSpPr>
              <a:spLocks noChangeShapeType="1"/>
            </p:cNvSpPr>
            <p:nvPr/>
          </p:nvSpPr>
          <p:spPr bwMode="auto">
            <a:xfrm>
              <a:off x="250" y="3402"/>
              <a:ext cx="2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41" name="Line 648"/>
            <p:cNvSpPr>
              <a:spLocks noChangeShapeType="1"/>
            </p:cNvSpPr>
            <p:nvPr/>
          </p:nvSpPr>
          <p:spPr bwMode="auto">
            <a:xfrm flipH="1">
              <a:off x="1113" y="3278"/>
              <a:ext cx="4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334" name="Rectangle 757"/>
          <p:cNvSpPr>
            <a:spLocks noChangeArrowheads="1"/>
          </p:cNvSpPr>
          <p:nvPr/>
        </p:nvSpPr>
        <p:spPr bwMode="auto">
          <a:xfrm>
            <a:off x="2200275" y="228600"/>
            <a:ext cx="266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800" b="1">
              <a:latin typeface="Comic Sans MS" pitchFamily="66" charset="0"/>
            </a:endParaRPr>
          </a:p>
        </p:txBody>
      </p:sp>
      <p:sp>
        <p:nvSpPr>
          <p:cNvPr id="2335" name="Rectangle 759"/>
          <p:cNvSpPr>
            <a:spLocks noChangeArrowheads="1"/>
          </p:cNvSpPr>
          <p:nvPr/>
        </p:nvSpPr>
        <p:spPr bwMode="auto">
          <a:xfrm>
            <a:off x="1781175" y="666750"/>
            <a:ext cx="52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STORAGE</a:t>
            </a:r>
          </a:p>
        </p:txBody>
      </p:sp>
      <p:sp>
        <p:nvSpPr>
          <p:cNvPr id="2336" name="Rectangle 758"/>
          <p:cNvSpPr>
            <a:spLocks noChangeArrowheads="1"/>
          </p:cNvSpPr>
          <p:nvPr/>
        </p:nvSpPr>
        <p:spPr bwMode="auto">
          <a:xfrm>
            <a:off x="1828110" y="212596"/>
            <a:ext cx="2667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38" name="Rectangle 766"/>
          <p:cNvSpPr>
            <a:spLocks noChangeArrowheads="1"/>
          </p:cNvSpPr>
          <p:nvPr/>
        </p:nvSpPr>
        <p:spPr bwMode="auto">
          <a:xfrm>
            <a:off x="357187" y="676275"/>
            <a:ext cx="35718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39" name="Rectangle 768"/>
          <p:cNvSpPr>
            <a:spLocks noChangeArrowheads="1"/>
          </p:cNvSpPr>
          <p:nvPr/>
        </p:nvSpPr>
        <p:spPr bwMode="auto">
          <a:xfrm>
            <a:off x="819150" y="38052"/>
            <a:ext cx="2667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40" name="Rectangle 770"/>
          <p:cNvSpPr>
            <a:spLocks noChangeArrowheads="1"/>
          </p:cNvSpPr>
          <p:nvPr/>
        </p:nvSpPr>
        <p:spPr bwMode="auto">
          <a:xfrm>
            <a:off x="447675" y="1482725"/>
            <a:ext cx="2667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41" name="Rectangle 772"/>
          <p:cNvSpPr>
            <a:spLocks noChangeArrowheads="1"/>
          </p:cNvSpPr>
          <p:nvPr/>
        </p:nvSpPr>
        <p:spPr bwMode="auto">
          <a:xfrm>
            <a:off x="809625" y="1295400"/>
            <a:ext cx="2667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42" name="Rectangle 771"/>
          <p:cNvSpPr>
            <a:spLocks noChangeArrowheads="1"/>
          </p:cNvSpPr>
          <p:nvPr/>
        </p:nvSpPr>
        <p:spPr bwMode="auto">
          <a:xfrm>
            <a:off x="384175" y="1930400"/>
            <a:ext cx="3492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>
                <a:latin typeface="Comic Sans MS" pitchFamily="66" charset="0"/>
              </a:rPr>
              <a:t>0</a:t>
            </a:r>
          </a:p>
        </p:txBody>
      </p:sp>
      <p:sp>
        <p:nvSpPr>
          <p:cNvPr id="2343" name="Rectangle 773"/>
          <p:cNvSpPr>
            <a:spLocks noChangeArrowheads="1"/>
          </p:cNvSpPr>
          <p:nvPr/>
        </p:nvSpPr>
        <p:spPr bwMode="auto">
          <a:xfrm>
            <a:off x="1457325" y="1294825"/>
            <a:ext cx="254000" cy="5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44" name="Rectangle 774"/>
          <p:cNvSpPr>
            <a:spLocks noChangeArrowheads="1"/>
          </p:cNvSpPr>
          <p:nvPr/>
        </p:nvSpPr>
        <p:spPr bwMode="auto">
          <a:xfrm>
            <a:off x="1743075" y="1454150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45" name="Rectangle 775"/>
          <p:cNvSpPr>
            <a:spLocks noChangeArrowheads="1"/>
          </p:cNvSpPr>
          <p:nvPr/>
        </p:nvSpPr>
        <p:spPr bwMode="auto">
          <a:xfrm>
            <a:off x="2149475" y="1384300"/>
            <a:ext cx="3873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>
                <a:latin typeface="Comic Sans MS" pitchFamily="66" charset="0"/>
              </a:rPr>
              <a:t>0</a:t>
            </a:r>
          </a:p>
        </p:txBody>
      </p:sp>
      <p:sp>
        <p:nvSpPr>
          <p:cNvPr id="2347" name="Rectangle 769"/>
          <p:cNvSpPr>
            <a:spLocks noChangeArrowheads="1"/>
          </p:cNvSpPr>
          <p:nvPr/>
        </p:nvSpPr>
        <p:spPr bwMode="auto">
          <a:xfrm>
            <a:off x="1457325" y="0"/>
            <a:ext cx="266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48" name="Rectangle 820"/>
          <p:cNvSpPr>
            <a:spLocks noChangeArrowheads="1"/>
          </p:cNvSpPr>
          <p:nvPr/>
        </p:nvSpPr>
        <p:spPr bwMode="auto">
          <a:xfrm>
            <a:off x="3152775" y="295275"/>
            <a:ext cx="5524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49" name="Rectangle 821"/>
          <p:cNvSpPr>
            <a:spLocks noChangeArrowheads="1"/>
          </p:cNvSpPr>
          <p:nvPr/>
        </p:nvSpPr>
        <p:spPr bwMode="auto">
          <a:xfrm>
            <a:off x="3743325" y="285750"/>
            <a:ext cx="5524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50" name="Rectangle 823"/>
          <p:cNvSpPr>
            <a:spLocks noChangeArrowheads="1"/>
          </p:cNvSpPr>
          <p:nvPr/>
        </p:nvSpPr>
        <p:spPr bwMode="auto">
          <a:xfrm>
            <a:off x="3089275" y="1501775"/>
            <a:ext cx="6223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1" name="Rectangle 786"/>
          <p:cNvSpPr>
            <a:spLocks noChangeArrowheads="1"/>
          </p:cNvSpPr>
          <p:nvPr/>
        </p:nvSpPr>
        <p:spPr bwMode="auto">
          <a:xfrm>
            <a:off x="393700" y="2736850"/>
            <a:ext cx="3302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2" name="Rectangle 785"/>
          <p:cNvSpPr>
            <a:spLocks noChangeArrowheads="1"/>
          </p:cNvSpPr>
          <p:nvPr/>
        </p:nvSpPr>
        <p:spPr bwMode="auto">
          <a:xfrm>
            <a:off x="755650" y="2568575"/>
            <a:ext cx="3302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3" name="Rectangle 784"/>
          <p:cNvSpPr>
            <a:spLocks noChangeArrowheads="1"/>
          </p:cNvSpPr>
          <p:nvPr/>
        </p:nvSpPr>
        <p:spPr bwMode="auto">
          <a:xfrm>
            <a:off x="1368425" y="2559050"/>
            <a:ext cx="3556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4" name="Rectangle 783"/>
          <p:cNvSpPr>
            <a:spLocks noChangeArrowheads="1"/>
          </p:cNvSpPr>
          <p:nvPr/>
        </p:nvSpPr>
        <p:spPr bwMode="auto">
          <a:xfrm>
            <a:off x="1755775" y="2673350"/>
            <a:ext cx="3937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5" name="Rectangle 782"/>
          <p:cNvSpPr>
            <a:spLocks noChangeArrowheads="1"/>
          </p:cNvSpPr>
          <p:nvPr/>
        </p:nvSpPr>
        <p:spPr bwMode="auto">
          <a:xfrm>
            <a:off x="2143125" y="2613025"/>
            <a:ext cx="3873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6" name="Rectangle 787"/>
          <p:cNvSpPr>
            <a:spLocks noChangeArrowheads="1"/>
          </p:cNvSpPr>
          <p:nvPr/>
        </p:nvSpPr>
        <p:spPr bwMode="auto">
          <a:xfrm>
            <a:off x="352425" y="3187700"/>
            <a:ext cx="3937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7" name="Rectangle 825"/>
          <p:cNvSpPr>
            <a:spLocks noChangeArrowheads="1"/>
          </p:cNvSpPr>
          <p:nvPr/>
        </p:nvSpPr>
        <p:spPr bwMode="auto">
          <a:xfrm>
            <a:off x="2574925" y="278447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8" name="Rectangle 827"/>
          <p:cNvSpPr>
            <a:spLocks noChangeArrowheads="1"/>
          </p:cNvSpPr>
          <p:nvPr/>
        </p:nvSpPr>
        <p:spPr bwMode="auto">
          <a:xfrm>
            <a:off x="3171825" y="276542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59" name="Rectangle 828"/>
          <p:cNvSpPr>
            <a:spLocks noChangeArrowheads="1"/>
          </p:cNvSpPr>
          <p:nvPr/>
        </p:nvSpPr>
        <p:spPr bwMode="auto">
          <a:xfrm>
            <a:off x="3756025" y="276542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60" name="Rectangle 829"/>
          <p:cNvSpPr>
            <a:spLocks noChangeArrowheads="1"/>
          </p:cNvSpPr>
          <p:nvPr/>
        </p:nvSpPr>
        <p:spPr bwMode="auto">
          <a:xfrm>
            <a:off x="3171825" y="403542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61" name="Rectangle 831"/>
          <p:cNvSpPr>
            <a:spLocks noChangeArrowheads="1"/>
          </p:cNvSpPr>
          <p:nvPr/>
        </p:nvSpPr>
        <p:spPr bwMode="auto">
          <a:xfrm>
            <a:off x="3749675" y="403542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62" name="Rectangle 830"/>
          <p:cNvSpPr>
            <a:spLocks noChangeArrowheads="1"/>
          </p:cNvSpPr>
          <p:nvPr/>
        </p:nvSpPr>
        <p:spPr bwMode="auto">
          <a:xfrm>
            <a:off x="2593975" y="403542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63" name="Rectangle 811"/>
          <p:cNvSpPr>
            <a:spLocks noChangeArrowheads="1"/>
          </p:cNvSpPr>
          <p:nvPr/>
        </p:nvSpPr>
        <p:spPr bwMode="auto">
          <a:xfrm>
            <a:off x="2149475" y="3994150"/>
            <a:ext cx="4127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64" name="Rectangle 812"/>
          <p:cNvSpPr>
            <a:spLocks noChangeArrowheads="1"/>
          </p:cNvSpPr>
          <p:nvPr/>
        </p:nvSpPr>
        <p:spPr bwMode="auto">
          <a:xfrm>
            <a:off x="1752600" y="4000500"/>
            <a:ext cx="4000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65" name="Rectangle 813"/>
          <p:cNvSpPr>
            <a:spLocks noChangeArrowheads="1"/>
          </p:cNvSpPr>
          <p:nvPr/>
        </p:nvSpPr>
        <p:spPr bwMode="auto">
          <a:xfrm>
            <a:off x="1431668" y="3824288"/>
            <a:ext cx="3810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66" name="Rectangle 814"/>
          <p:cNvSpPr>
            <a:spLocks noChangeArrowheads="1"/>
          </p:cNvSpPr>
          <p:nvPr/>
        </p:nvSpPr>
        <p:spPr bwMode="auto">
          <a:xfrm>
            <a:off x="996950" y="3811010"/>
            <a:ext cx="3556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69" name="Rectangle 816"/>
          <p:cNvSpPr>
            <a:spLocks noChangeArrowheads="1"/>
          </p:cNvSpPr>
          <p:nvPr/>
        </p:nvSpPr>
        <p:spPr bwMode="auto">
          <a:xfrm>
            <a:off x="358107" y="5358204"/>
            <a:ext cx="4508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70" name="Rectangle 790"/>
          <p:cNvSpPr>
            <a:spLocks noChangeArrowheads="1"/>
          </p:cNvSpPr>
          <p:nvPr/>
        </p:nvSpPr>
        <p:spPr bwMode="auto">
          <a:xfrm>
            <a:off x="7762875" y="76200"/>
            <a:ext cx="3619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71" name="Rectangle 789"/>
          <p:cNvSpPr>
            <a:spLocks noChangeArrowheads="1"/>
          </p:cNvSpPr>
          <p:nvPr/>
        </p:nvSpPr>
        <p:spPr bwMode="auto">
          <a:xfrm>
            <a:off x="7416800" y="0"/>
            <a:ext cx="37465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72" name="Rectangle 788"/>
          <p:cNvSpPr>
            <a:spLocks noChangeArrowheads="1"/>
          </p:cNvSpPr>
          <p:nvPr/>
        </p:nvSpPr>
        <p:spPr bwMode="auto">
          <a:xfrm>
            <a:off x="7067550" y="0"/>
            <a:ext cx="3746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73" name="Rectangle 763"/>
          <p:cNvSpPr>
            <a:spLocks noChangeArrowheads="1"/>
          </p:cNvSpPr>
          <p:nvPr/>
        </p:nvSpPr>
        <p:spPr bwMode="auto">
          <a:xfrm>
            <a:off x="6680200" y="200025"/>
            <a:ext cx="4064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74" name="Rectangle 764"/>
          <p:cNvSpPr>
            <a:spLocks noChangeArrowheads="1"/>
          </p:cNvSpPr>
          <p:nvPr/>
        </p:nvSpPr>
        <p:spPr bwMode="auto">
          <a:xfrm>
            <a:off x="6889750" y="714375"/>
            <a:ext cx="419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75" name="Rectangle 833"/>
          <p:cNvSpPr>
            <a:spLocks noChangeArrowheads="1"/>
          </p:cNvSpPr>
          <p:nvPr/>
        </p:nvSpPr>
        <p:spPr bwMode="auto">
          <a:xfrm>
            <a:off x="6108700" y="22542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76" name="Rectangle 834"/>
          <p:cNvSpPr>
            <a:spLocks noChangeArrowheads="1"/>
          </p:cNvSpPr>
          <p:nvPr/>
        </p:nvSpPr>
        <p:spPr bwMode="auto">
          <a:xfrm>
            <a:off x="5546725" y="298450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800" b="1">
              <a:latin typeface="Comic Sans MS" pitchFamily="66" charset="0"/>
            </a:endParaRPr>
          </a:p>
        </p:txBody>
      </p:sp>
      <p:sp>
        <p:nvSpPr>
          <p:cNvPr id="2377" name="Rectangle 835"/>
          <p:cNvSpPr>
            <a:spLocks noChangeArrowheads="1"/>
          </p:cNvSpPr>
          <p:nvPr/>
        </p:nvSpPr>
        <p:spPr bwMode="auto">
          <a:xfrm>
            <a:off x="4949825" y="28257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78" name="Rectangle 792"/>
          <p:cNvSpPr>
            <a:spLocks noChangeArrowheads="1"/>
          </p:cNvSpPr>
          <p:nvPr/>
        </p:nvSpPr>
        <p:spPr bwMode="auto">
          <a:xfrm>
            <a:off x="7070725" y="1276350"/>
            <a:ext cx="3619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>
                <a:latin typeface="Comic Sans MS" pitchFamily="66" charset="0"/>
              </a:rPr>
              <a:t>0</a:t>
            </a:r>
          </a:p>
        </p:txBody>
      </p:sp>
      <p:sp>
        <p:nvSpPr>
          <p:cNvPr id="2379" name="Rectangle 793"/>
          <p:cNvSpPr>
            <a:spLocks noChangeArrowheads="1"/>
          </p:cNvSpPr>
          <p:nvPr/>
        </p:nvSpPr>
        <p:spPr bwMode="auto">
          <a:xfrm>
            <a:off x="7394575" y="1260475"/>
            <a:ext cx="3873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>
                <a:latin typeface="Comic Sans MS" pitchFamily="66" charset="0"/>
              </a:rPr>
              <a:t>0</a:t>
            </a:r>
          </a:p>
        </p:txBody>
      </p:sp>
      <p:sp>
        <p:nvSpPr>
          <p:cNvPr id="2380" name="Rectangle 794"/>
          <p:cNvSpPr>
            <a:spLocks noChangeArrowheads="1"/>
          </p:cNvSpPr>
          <p:nvPr/>
        </p:nvSpPr>
        <p:spPr bwMode="auto">
          <a:xfrm>
            <a:off x="7750175" y="1257300"/>
            <a:ext cx="3683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>
                <a:latin typeface="Comic Sans MS" pitchFamily="66" charset="0"/>
              </a:rPr>
              <a:t>0</a:t>
            </a:r>
          </a:p>
        </p:txBody>
      </p:sp>
      <p:sp>
        <p:nvSpPr>
          <p:cNvPr id="2381" name="Rectangle 795"/>
          <p:cNvSpPr>
            <a:spLocks noChangeArrowheads="1"/>
          </p:cNvSpPr>
          <p:nvPr/>
        </p:nvSpPr>
        <p:spPr bwMode="auto">
          <a:xfrm>
            <a:off x="8058150" y="1660525"/>
            <a:ext cx="4635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highlight>
                  <a:srgbClr val="FF0000"/>
                </a:highlight>
                <a:latin typeface="Comic Sans MS" pitchFamily="66" charset="0"/>
              </a:rPr>
              <a:t>0ut </a:t>
            </a:r>
          </a:p>
          <a:p>
            <a:pPr algn="ctr"/>
            <a:r>
              <a:rPr lang="en-GB" sz="800" b="1" dirty="0">
                <a:highlight>
                  <a:srgbClr val="FF0000"/>
                </a:highlight>
                <a:latin typeface="Comic Sans MS" pitchFamily="66" charset="0"/>
              </a:rPr>
              <a:t>of </a:t>
            </a:r>
          </a:p>
          <a:p>
            <a:pPr algn="ctr"/>
            <a:r>
              <a:rPr lang="en-GB" sz="800" b="1" dirty="0">
                <a:highlight>
                  <a:srgbClr val="FF0000"/>
                </a:highlight>
                <a:latin typeface="Comic Sans MS" pitchFamily="66" charset="0"/>
              </a:rPr>
              <a:t>order</a:t>
            </a:r>
          </a:p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82" name="Rectangle 799"/>
          <p:cNvSpPr>
            <a:spLocks noChangeArrowheads="1"/>
          </p:cNvSpPr>
          <p:nvPr/>
        </p:nvSpPr>
        <p:spPr bwMode="auto">
          <a:xfrm>
            <a:off x="8058150" y="2876550"/>
            <a:ext cx="5143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83" name="Rectangle 798"/>
          <p:cNvSpPr>
            <a:spLocks noChangeArrowheads="1"/>
          </p:cNvSpPr>
          <p:nvPr/>
        </p:nvSpPr>
        <p:spPr bwMode="auto">
          <a:xfrm>
            <a:off x="7702550" y="2508250"/>
            <a:ext cx="4064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84" name="Rectangle 797"/>
          <p:cNvSpPr>
            <a:spLocks noChangeArrowheads="1"/>
          </p:cNvSpPr>
          <p:nvPr/>
        </p:nvSpPr>
        <p:spPr bwMode="auto">
          <a:xfrm>
            <a:off x="7394575" y="2543175"/>
            <a:ext cx="3683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85" name="Rectangle 796"/>
          <p:cNvSpPr>
            <a:spLocks noChangeArrowheads="1"/>
          </p:cNvSpPr>
          <p:nvPr/>
        </p:nvSpPr>
        <p:spPr bwMode="auto">
          <a:xfrm>
            <a:off x="7038975" y="2559050"/>
            <a:ext cx="3937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86" name="Rectangle 800"/>
          <p:cNvSpPr>
            <a:spLocks noChangeArrowheads="1"/>
          </p:cNvSpPr>
          <p:nvPr/>
        </p:nvSpPr>
        <p:spPr bwMode="auto">
          <a:xfrm>
            <a:off x="8070850" y="4006850"/>
            <a:ext cx="45720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87" name="Rectangle 801"/>
          <p:cNvSpPr>
            <a:spLocks noChangeArrowheads="1"/>
          </p:cNvSpPr>
          <p:nvPr/>
        </p:nvSpPr>
        <p:spPr bwMode="auto">
          <a:xfrm>
            <a:off x="7737475" y="3771900"/>
            <a:ext cx="3937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88" name="Rectangle 802"/>
          <p:cNvSpPr>
            <a:spLocks noChangeArrowheads="1"/>
          </p:cNvSpPr>
          <p:nvPr/>
        </p:nvSpPr>
        <p:spPr bwMode="auto">
          <a:xfrm>
            <a:off x="7391400" y="3784600"/>
            <a:ext cx="393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89" name="Rectangle 803"/>
          <p:cNvSpPr>
            <a:spLocks noChangeArrowheads="1"/>
          </p:cNvSpPr>
          <p:nvPr/>
        </p:nvSpPr>
        <p:spPr bwMode="auto">
          <a:xfrm>
            <a:off x="7061200" y="3787775"/>
            <a:ext cx="3746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390" name="Rectangle 804"/>
          <p:cNvSpPr>
            <a:spLocks noChangeArrowheads="1"/>
          </p:cNvSpPr>
          <p:nvPr/>
        </p:nvSpPr>
        <p:spPr bwMode="auto">
          <a:xfrm>
            <a:off x="6680200" y="3981450"/>
            <a:ext cx="419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sp>
        <p:nvSpPr>
          <p:cNvPr id="2391" name="Rectangle 836"/>
          <p:cNvSpPr>
            <a:spLocks noChangeArrowheads="1"/>
          </p:cNvSpPr>
          <p:nvPr/>
        </p:nvSpPr>
        <p:spPr bwMode="auto">
          <a:xfrm>
            <a:off x="6889750" y="4400550"/>
            <a:ext cx="431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E83D8C-C20D-4E3D-96C1-D92B733BCCDD}"/>
              </a:ext>
            </a:extLst>
          </p:cNvPr>
          <p:cNvGrpSpPr/>
          <p:nvPr/>
        </p:nvGrpSpPr>
        <p:grpSpPr>
          <a:xfrm>
            <a:off x="754061" y="5021317"/>
            <a:ext cx="7721600" cy="752475"/>
            <a:chOff x="755650" y="5172075"/>
            <a:chExt cx="7721600" cy="752475"/>
          </a:xfrm>
        </p:grpSpPr>
        <p:sp>
          <p:nvSpPr>
            <p:cNvPr id="2217" name="Text Box 557"/>
            <p:cNvSpPr txBox="1">
              <a:spLocks noChangeArrowheads="1"/>
            </p:cNvSpPr>
            <p:nvPr/>
          </p:nvSpPr>
          <p:spPr bwMode="auto">
            <a:xfrm>
              <a:off x="7077075" y="5200650"/>
              <a:ext cx="342900" cy="482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18" name="Text Box 558"/>
            <p:cNvSpPr txBox="1">
              <a:spLocks noChangeArrowheads="1"/>
            </p:cNvSpPr>
            <p:nvPr/>
          </p:nvSpPr>
          <p:spPr bwMode="auto">
            <a:xfrm>
              <a:off x="7766050" y="5200650"/>
              <a:ext cx="328613" cy="482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20" name="Text Box 562"/>
            <p:cNvSpPr txBox="1">
              <a:spLocks noChangeArrowheads="1"/>
            </p:cNvSpPr>
            <p:nvPr/>
          </p:nvSpPr>
          <p:spPr bwMode="auto">
            <a:xfrm>
              <a:off x="7421563" y="5200650"/>
              <a:ext cx="347662" cy="482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21" name="Text Box 564"/>
            <p:cNvSpPr txBox="1">
              <a:spLocks noChangeArrowheads="1"/>
            </p:cNvSpPr>
            <p:nvPr/>
          </p:nvSpPr>
          <p:spPr bwMode="auto">
            <a:xfrm>
              <a:off x="1004888" y="5194300"/>
              <a:ext cx="331789" cy="48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 dirty="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22" name="Text Box 565"/>
            <p:cNvSpPr txBox="1">
              <a:spLocks noChangeArrowheads="1"/>
            </p:cNvSpPr>
            <p:nvPr/>
          </p:nvSpPr>
          <p:spPr bwMode="auto">
            <a:xfrm>
              <a:off x="1423988" y="5203825"/>
              <a:ext cx="342900" cy="4873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24" name="Text Box 569"/>
            <p:cNvSpPr txBox="1">
              <a:spLocks noChangeArrowheads="1"/>
            </p:cNvSpPr>
            <p:nvPr/>
          </p:nvSpPr>
          <p:spPr bwMode="auto">
            <a:xfrm>
              <a:off x="1123950" y="5203825"/>
              <a:ext cx="300038" cy="4873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 sz="12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28" name="Text Box 575"/>
            <p:cNvSpPr txBox="1">
              <a:spLocks noChangeArrowheads="1"/>
            </p:cNvSpPr>
            <p:nvPr/>
          </p:nvSpPr>
          <p:spPr bwMode="auto">
            <a:xfrm>
              <a:off x="776288" y="5543550"/>
              <a:ext cx="3619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E1</a:t>
              </a:r>
            </a:p>
          </p:txBody>
        </p:sp>
        <p:sp>
          <p:nvSpPr>
            <p:cNvPr id="2229" name="Text Box 592"/>
            <p:cNvSpPr txBox="1">
              <a:spLocks noChangeArrowheads="1"/>
            </p:cNvSpPr>
            <p:nvPr/>
          </p:nvSpPr>
          <p:spPr bwMode="auto">
            <a:xfrm>
              <a:off x="7748588" y="5546725"/>
              <a:ext cx="40481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E42</a:t>
              </a:r>
            </a:p>
          </p:txBody>
        </p:sp>
        <p:sp>
          <p:nvSpPr>
            <p:cNvPr id="2239" name="Line 626"/>
            <p:cNvSpPr>
              <a:spLocks noChangeShapeType="1"/>
            </p:cNvSpPr>
            <p:nvPr/>
          </p:nvSpPr>
          <p:spPr bwMode="auto">
            <a:xfrm>
              <a:off x="781050" y="5200650"/>
              <a:ext cx="0" cy="3508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240" name="Line 627"/>
            <p:cNvSpPr>
              <a:spLocks noChangeShapeType="1"/>
            </p:cNvSpPr>
            <p:nvPr/>
          </p:nvSpPr>
          <p:spPr bwMode="auto">
            <a:xfrm flipV="1">
              <a:off x="781050" y="5657850"/>
              <a:ext cx="0" cy="209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241" name="Text Box 628"/>
            <p:cNvSpPr txBox="1">
              <a:spLocks noChangeArrowheads="1"/>
            </p:cNvSpPr>
            <p:nvPr/>
          </p:nvSpPr>
          <p:spPr bwMode="auto">
            <a:xfrm>
              <a:off x="8096250" y="5397500"/>
              <a:ext cx="381000" cy="2841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US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43" name="Line 631"/>
            <p:cNvSpPr>
              <a:spLocks noChangeShapeType="1"/>
            </p:cNvSpPr>
            <p:nvPr/>
          </p:nvSpPr>
          <p:spPr bwMode="auto">
            <a:xfrm>
              <a:off x="8477250" y="561975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245" name="Line 633"/>
            <p:cNvSpPr>
              <a:spLocks noChangeShapeType="1"/>
            </p:cNvSpPr>
            <p:nvPr/>
          </p:nvSpPr>
          <p:spPr bwMode="auto">
            <a:xfrm flipH="1">
              <a:off x="781050" y="5689600"/>
              <a:ext cx="463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246" name="Text Box 636"/>
            <p:cNvSpPr txBox="1">
              <a:spLocks noChangeArrowheads="1"/>
            </p:cNvSpPr>
            <p:nvPr/>
          </p:nvSpPr>
          <p:spPr bwMode="auto">
            <a:xfrm>
              <a:off x="4016375" y="5357813"/>
              <a:ext cx="755650" cy="558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47" name="Text Box 637"/>
            <p:cNvSpPr txBox="1">
              <a:spLocks noChangeArrowheads="1"/>
            </p:cNvSpPr>
            <p:nvPr/>
          </p:nvSpPr>
          <p:spPr bwMode="auto">
            <a:xfrm>
              <a:off x="3241675" y="5357813"/>
              <a:ext cx="768350" cy="558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48" name="Text Box 643"/>
            <p:cNvSpPr txBox="1">
              <a:spLocks noChangeArrowheads="1"/>
            </p:cNvSpPr>
            <p:nvPr/>
          </p:nvSpPr>
          <p:spPr bwMode="auto">
            <a:xfrm>
              <a:off x="2524125" y="5357813"/>
              <a:ext cx="717550" cy="558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49" name="Text Box 645"/>
            <p:cNvSpPr txBox="1">
              <a:spLocks noChangeArrowheads="1"/>
            </p:cNvSpPr>
            <p:nvPr/>
          </p:nvSpPr>
          <p:spPr bwMode="auto">
            <a:xfrm>
              <a:off x="6308725" y="5357813"/>
              <a:ext cx="768350" cy="558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50" name="Text Box 646"/>
            <p:cNvSpPr txBox="1">
              <a:spLocks noChangeArrowheads="1"/>
            </p:cNvSpPr>
            <p:nvPr/>
          </p:nvSpPr>
          <p:spPr bwMode="auto">
            <a:xfrm>
              <a:off x="5540375" y="5357813"/>
              <a:ext cx="768350" cy="558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51" name="Text Box 647"/>
            <p:cNvSpPr txBox="1">
              <a:spLocks noChangeArrowheads="1"/>
            </p:cNvSpPr>
            <p:nvPr/>
          </p:nvSpPr>
          <p:spPr bwMode="auto">
            <a:xfrm>
              <a:off x="4772025" y="5357813"/>
              <a:ext cx="768350" cy="558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n-GB" sz="100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52" name="Line 649"/>
            <p:cNvSpPr>
              <a:spLocks noChangeShapeType="1"/>
            </p:cNvSpPr>
            <p:nvPr/>
          </p:nvSpPr>
          <p:spPr bwMode="auto">
            <a:xfrm flipH="1">
              <a:off x="2109788" y="5915025"/>
              <a:ext cx="4143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253" name="Line 650"/>
            <p:cNvSpPr>
              <a:spLocks noChangeShapeType="1"/>
            </p:cNvSpPr>
            <p:nvPr/>
          </p:nvSpPr>
          <p:spPr bwMode="auto">
            <a:xfrm>
              <a:off x="1766888" y="5686425"/>
              <a:ext cx="338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254" name="Line 651"/>
            <p:cNvSpPr>
              <a:spLocks noChangeShapeType="1"/>
            </p:cNvSpPr>
            <p:nvPr/>
          </p:nvSpPr>
          <p:spPr bwMode="auto">
            <a:xfrm>
              <a:off x="2105025" y="5686425"/>
              <a:ext cx="0" cy="2238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255" name="Text Box 652"/>
            <p:cNvSpPr txBox="1">
              <a:spLocks noChangeArrowheads="1"/>
            </p:cNvSpPr>
            <p:nvPr/>
          </p:nvSpPr>
          <p:spPr bwMode="auto">
            <a:xfrm>
              <a:off x="1843088" y="5432155"/>
              <a:ext cx="6953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 dirty="0">
                  <a:solidFill>
                    <a:srgbClr val="FF0000"/>
                  </a:solidFill>
                  <a:latin typeface="Comic Sans MS" pitchFamily="66" charset="0"/>
                </a:rPr>
                <a:t>Willow Social Area</a:t>
              </a:r>
            </a:p>
          </p:txBody>
        </p:sp>
        <p:sp>
          <p:nvSpPr>
            <p:cNvPr id="2256" name="Text Box 654"/>
            <p:cNvSpPr txBox="1">
              <a:spLocks noChangeArrowheads="1"/>
            </p:cNvSpPr>
            <p:nvPr/>
          </p:nvSpPr>
          <p:spPr bwMode="auto">
            <a:xfrm>
              <a:off x="2543175" y="5422900"/>
              <a:ext cx="6953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Sycamore Social Area</a:t>
              </a:r>
            </a:p>
          </p:txBody>
        </p:sp>
        <p:sp>
          <p:nvSpPr>
            <p:cNvPr id="2257" name="Text Box 655"/>
            <p:cNvSpPr txBox="1">
              <a:spLocks noChangeArrowheads="1"/>
            </p:cNvSpPr>
            <p:nvPr/>
          </p:nvSpPr>
          <p:spPr bwMode="auto">
            <a:xfrm>
              <a:off x="3281363" y="5422900"/>
              <a:ext cx="6953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Rowan Social Area</a:t>
              </a:r>
            </a:p>
          </p:txBody>
        </p:sp>
        <p:sp>
          <p:nvSpPr>
            <p:cNvPr id="2258" name="Text Box 656"/>
            <p:cNvSpPr txBox="1">
              <a:spLocks noChangeArrowheads="1"/>
            </p:cNvSpPr>
            <p:nvPr/>
          </p:nvSpPr>
          <p:spPr bwMode="auto">
            <a:xfrm>
              <a:off x="4048125" y="5422900"/>
              <a:ext cx="6953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Pine/Disco Room</a:t>
              </a:r>
            </a:p>
          </p:txBody>
        </p:sp>
        <p:sp>
          <p:nvSpPr>
            <p:cNvPr id="2259" name="Text Box 657"/>
            <p:cNvSpPr txBox="1">
              <a:spLocks noChangeArrowheads="1"/>
            </p:cNvSpPr>
            <p:nvPr/>
          </p:nvSpPr>
          <p:spPr bwMode="auto">
            <a:xfrm>
              <a:off x="4791075" y="5422900"/>
              <a:ext cx="6953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Visiting Staff Room</a:t>
              </a:r>
            </a:p>
          </p:txBody>
        </p:sp>
        <p:sp>
          <p:nvSpPr>
            <p:cNvPr id="2260" name="Text Box 658"/>
            <p:cNvSpPr txBox="1">
              <a:spLocks noChangeArrowheads="1"/>
            </p:cNvSpPr>
            <p:nvPr/>
          </p:nvSpPr>
          <p:spPr bwMode="auto">
            <a:xfrm>
              <a:off x="5605463" y="5422900"/>
              <a:ext cx="6953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Oak Social Area</a:t>
              </a:r>
            </a:p>
          </p:txBody>
        </p:sp>
        <p:sp>
          <p:nvSpPr>
            <p:cNvPr id="2261" name="Text Box 659"/>
            <p:cNvSpPr txBox="1">
              <a:spLocks noChangeArrowheads="1"/>
            </p:cNvSpPr>
            <p:nvPr/>
          </p:nvSpPr>
          <p:spPr bwMode="auto">
            <a:xfrm>
              <a:off x="6338888" y="5422900"/>
              <a:ext cx="6953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600" b="1">
                  <a:solidFill>
                    <a:srgbClr val="FF0000"/>
                  </a:solidFill>
                  <a:latin typeface="Comic Sans MS" pitchFamily="66" charset="0"/>
                </a:rPr>
                <a:t>Birch Social Area</a:t>
              </a:r>
            </a:p>
          </p:txBody>
        </p:sp>
        <p:sp>
          <p:nvSpPr>
            <p:cNvPr id="2262" name="Text Box 660"/>
            <p:cNvSpPr txBox="1">
              <a:spLocks noChangeArrowheads="1"/>
            </p:cNvSpPr>
            <p:nvPr/>
          </p:nvSpPr>
          <p:spPr bwMode="auto">
            <a:xfrm>
              <a:off x="7718425" y="5194300"/>
              <a:ext cx="21272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500">
                  <a:solidFill>
                    <a:srgbClr val="FF0000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2368" name="Rectangle 817"/>
            <p:cNvSpPr>
              <a:spLocks noChangeArrowheads="1"/>
            </p:cNvSpPr>
            <p:nvPr/>
          </p:nvSpPr>
          <p:spPr bwMode="auto">
            <a:xfrm>
              <a:off x="755650" y="5184775"/>
              <a:ext cx="419100" cy="536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GB" sz="800" b="1" dirty="0">
                  <a:latin typeface="Comic Sans MS" pitchFamily="66" charset="0"/>
                </a:rPr>
                <a:t>0</a:t>
              </a:r>
            </a:p>
          </p:txBody>
        </p:sp>
        <p:sp>
          <p:nvSpPr>
            <p:cNvPr id="2392" name="Rectangle 818"/>
            <p:cNvSpPr>
              <a:spLocks noChangeArrowheads="1"/>
            </p:cNvSpPr>
            <p:nvPr/>
          </p:nvSpPr>
          <p:spPr bwMode="auto">
            <a:xfrm>
              <a:off x="7689850" y="5172075"/>
              <a:ext cx="463550" cy="536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GB" sz="800" b="1" dirty="0">
                  <a:solidFill>
                    <a:srgbClr val="FF0000"/>
                  </a:solidFill>
                  <a:latin typeface="Comic Sans MS" pitchFamily="66" charset="0"/>
                </a:rPr>
                <a:t>0</a:t>
              </a:r>
            </a:p>
          </p:txBody>
        </p:sp>
      </p:grpSp>
      <p:sp>
        <p:nvSpPr>
          <p:cNvPr id="2393" name="Rectangle 837"/>
          <p:cNvSpPr>
            <a:spLocks noChangeArrowheads="1"/>
          </p:cNvSpPr>
          <p:nvPr/>
        </p:nvSpPr>
        <p:spPr bwMode="auto">
          <a:xfrm>
            <a:off x="6096000" y="4041775"/>
            <a:ext cx="5524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highlight>
                <a:srgbClr val="FFFF00"/>
              </a:highlight>
              <a:latin typeface="Comic Sans MS" pitchFamily="66" charset="0"/>
            </a:endParaRPr>
          </a:p>
        </p:txBody>
      </p:sp>
      <p:sp>
        <p:nvSpPr>
          <p:cNvPr id="2395" name="Rectangle 839"/>
          <p:cNvSpPr>
            <a:spLocks noChangeArrowheads="1"/>
          </p:cNvSpPr>
          <p:nvPr/>
        </p:nvSpPr>
        <p:spPr bwMode="auto">
          <a:xfrm>
            <a:off x="4981575" y="4041775"/>
            <a:ext cx="552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451" name="Rectangle 745"/>
          <p:cNvSpPr>
            <a:spLocks noChangeArrowheads="1"/>
          </p:cNvSpPr>
          <p:nvPr/>
        </p:nvSpPr>
        <p:spPr bwMode="auto">
          <a:xfrm>
            <a:off x="2413001" y="3640138"/>
            <a:ext cx="16954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b="1" dirty="0">
                <a:latin typeface="Comic Sans MS" pitchFamily="66" charset="0"/>
              </a:rPr>
              <a:t>  </a:t>
            </a:r>
          </a:p>
        </p:txBody>
      </p:sp>
      <p:sp>
        <p:nvSpPr>
          <p:cNvPr id="450" name="Rectangle 795">
            <a:extLst>
              <a:ext uri="{FF2B5EF4-FFF2-40B4-BE49-F238E27FC236}">
                <a16:creationId xmlns:a16="http://schemas.microsoft.com/office/drawing/2014/main" id="{6BC6962D-A438-4FF1-8CE8-98D587A8E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5083" y="4175126"/>
            <a:ext cx="46355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800" b="1" dirty="0">
              <a:latin typeface="Comic Sans MS" pitchFamily="66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3D9398-2112-447B-A689-6E165217A293}"/>
              </a:ext>
            </a:extLst>
          </p:cNvPr>
          <p:cNvSpPr/>
          <p:nvPr/>
        </p:nvSpPr>
        <p:spPr>
          <a:xfrm>
            <a:off x="432341" y="6185429"/>
            <a:ext cx="208465" cy="1311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A07090-762A-4F58-B464-D428D784A35F}"/>
              </a:ext>
            </a:extLst>
          </p:cNvPr>
          <p:cNvSpPr txBox="1"/>
          <p:nvPr/>
        </p:nvSpPr>
        <p:spPr>
          <a:xfrm>
            <a:off x="587375" y="6114135"/>
            <a:ext cx="21324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Staff room with shared bathroom.</a:t>
            </a:r>
          </a:p>
        </p:txBody>
      </p:sp>
      <p:sp>
        <p:nvSpPr>
          <p:cNvPr id="452" name="Rectangle 451">
            <a:extLst>
              <a:ext uri="{FF2B5EF4-FFF2-40B4-BE49-F238E27FC236}">
                <a16:creationId xmlns:a16="http://schemas.microsoft.com/office/drawing/2014/main" id="{FD07AF5B-0287-425A-879E-E5CAB5BEDCB2}"/>
              </a:ext>
            </a:extLst>
          </p:cNvPr>
          <p:cNvSpPr/>
          <p:nvPr/>
        </p:nvSpPr>
        <p:spPr>
          <a:xfrm>
            <a:off x="429784" y="6503719"/>
            <a:ext cx="206009" cy="1117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3" name="TextBox 452">
            <a:extLst>
              <a:ext uri="{FF2B5EF4-FFF2-40B4-BE49-F238E27FC236}">
                <a16:creationId xmlns:a16="http://schemas.microsoft.com/office/drawing/2014/main" id="{64E07D84-87B4-44C2-A838-E462FE2269DF}"/>
              </a:ext>
            </a:extLst>
          </p:cNvPr>
          <p:cNvSpPr txBox="1"/>
          <p:nvPr/>
        </p:nvSpPr>
        <p:spPr>
          <a:xfrm>
            <a:off x="590870" y="6429793"/>
            <a:ext cx="15938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Staff room en-suite</a:t>
            </a:r>
          </a:p>
        </p:txBody>
      </p:sp>
      <p:sp>
        <p:nvSpPr>
          <p:cNvPr id="454" name="Rectangle 453">
            <a:extLst>
              <a:ext uri="{FF2B5EF4-FFF2-40B4-BE49-F238E27FC236}">
                <a16:creationId xmlns:a16="http://schemas.microsoft.com/office/drawing/2014/main" id="{27412030-82ED-4F4B-BAB9-760D4FBB7156}"/>
              </a:ext>
            </a:extLst>
          </p:cNvPr>
          <p:cNvSpPr/>
          <p:nvPr/>
        </p:nvSpPr>
        <p:spPr>
          <a:xfrm>
            <a:off x="429784" y="6662057"/>
            <a:ext cx="215342" cy="13118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5" name="TextBox 454">
            <a:extLst>
              <a:ext uri="{FF2B5EF4-FFF2-40B4-BE49-F238E27FC236}">
                <a16:creationId xmlns:a16="http://schemas.microsoft.com/office/drawing/2014/main" id="{2B202A9E-5381-457F-B7B2-C2521A8A2B89}"/>
              </a:ext>
            </a:extLst>
          </p:cNvPr>
          <p:cNvSpPr txBox="1"/>
          <p:nvPr/>
        </p:nvSpPr>
        <p:spPr>
          <a:xfrm>
            <a:off x="587903" y="6594715"/>
            <a:ext cx="44508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Staff room which has an adjoining room with wheelchair access/facilities</a:t>
            </a:r>
            <a:r>
              <a:rPr lang="en-GB" sz="1100" dirty="0"/>
              <a:t>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4F6FC0-552E-4D26-8D34-280ADC79F068}"/>
              </a:ext>
            </a:extLst>
          </p:cNvPr>
          <p:cNvSpPr/>
          <p:nvPr/>
        </p:nvSpPr>
        <p:spPr>
          <a:xfrm>
            <a:off x="3991701" y="5889957"/>
            <a:ext cx="1167216" cy="75868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56B1704-841D-4169-9FD7-C1FB736E4282}"/>
              </a:ext>
            </a:extLst>
          </p:cNvPr>
          <p:cNvCxnSpPr>
            <a:cxnSpLocks/>
            <a:stCxn id="4" idx="0"/>
            <a:endCxn id="4" idx="2"/>
          </p:cNvCxnSpPr>
          <p:nvPr/>
        </p:nvCxnSpPr>
        <p:spPr>
          <a:xfrm>
            <a:off x="4575309" y="5889957"/>
            <a:ext cx="0" cy="7586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4FF6FC5-035C-4FC4-8365-1133A3540463}"/>
              </a:ext>
            </a:extLst>
          </p:cNvPr>
          <p:cNvSpPr txBox="1"/>
          <p:nvPr/>
        </p:nvSpPr>
        <p:spPr>
          <a:xfrm>
            <a:off x="3961805" y="5894526"/>
            <a:ext cx="718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Male showers, toilets  and drying rooms. </a:t>
            </a:r>
          </a:p>
        </p:txBody>
      </p:sp>
      <p:sp>
        <p:nvSpPr>
          <p:cNvPr id="461" name="TextBox 460">
            <a:extLst>
              <a:ext uri="{FF2B5EF4-FFF2-40B4-BE49-F238E27FC236}">
                <a16:creationId xmlns:a16="http://schemas.microsoft.com/office/drawing/2014/main" id="{15CF9DD7-0FD5-47F4-89C1-2C1A0ADFD848}"/>
              </a:ext>
            </a:extLst>
          </p:cNvPr>
          <p:cNvSpPr txBox="1"/>
          <p:nvPr/>
        </p:nvSpPr>
        <p:spPr>
          <a:xfrm>
            <a:off x="4581924" y="5928103"/>
            <a:ext cx="718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Female showers, toilets  and drying rooms.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076D0C-AEFF-4058-B420-5EC87C4913D2}"/>
              </a:ext>
            </a:extLst>
          </p:cNvPr>
          <p:cNvSpPr/>
          <p:nvPr/>
        </p:nvSpPr>
        <p:spPr>
          <a:xfrm>
            <a:off x="4318000" y="4660316"/>
            <a:ext cx="608013" cy="4800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3" name="Rectangle 462">
            <a:extLst>
              <a:ext uri="{FF2B5EF4-FFF2-40B4-BE49-F238E27FC236}">
                <a16:creationId xmlns:a16="http://schemas.microsoft.com/office/drawing/2014/main" id="{44316944-A0CB-4BAB-857F-555EAD2BC73E}"/>
              </a:ext>
            </a:extLst>
          </p:cNvPr>
          <p:cNvSpPr/>
          <p:nvPr/>
        </p:nvSpPr>
        <p:spPr>
          <a:xfrm>
            <a:off x="4318000" y="3384020"/>
            <a:ext cx="464080" cy="51170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4F4DB3-B5FB-4E9C-9FAB-5D1F7519906A}"/>
              </a:ext>
            </a:extLst>
          </p:cNvPr>
          <p:cNvSpPr/>
          <p:nvPr/>
        </p:nvSpPr>
        <p:spPr>
          <a:xfrm>
            <a:off x="4252913" y="3389114"/>
            <a:ext cx="57943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700" dirty="0">
                <a:latin typeface="Comic Sans MS" pitchFamily="66" charset="0"/>
              </a:rPr>
              <a:t>Shower Block and toilets</a:t>
            </a:r>
          </a:p>
        </p:txBody>
      </p:sp>
      <p:sp>
        <p:nvSpPr>
          <p:cNvPr id="465" name="Rectangle 464">
            <a:extLst>
              <a:ext uri="{FF2B5EF4-FFF2-40B4-BE49-F238E27FC236}">
                <a16:creationId xmlns:a16="http://schemas.microsoft.com/office/drawing/2014/main" id="{E3282384-6301-4D15-BF3D-C17B4695C6D8}"/>
              </a:ext>
            </a:extLst>
          </p:cNvPr>
          <p:cNvSpPr/>
          <p:nvPr/>
        </p:nvSpPr>
        <p:spPr>
          <a:xfrm>
            <a:off x="4235450" y="2118980"/>
            <a:ext cx="57943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700" dirty="0">
                <a:latin typeface="Comic Sans MS" pitchFamily="66" charset="0"/>
              </a:rPr>
              <a:t>Shower Block and toilets</a:t>
            </a:r>
          </a:p>
        </p:txBody>
      </p:sp>
      <p:sp>
        <p:nvSpPr>
          <p:cNvPr id="466" name="Rectangle 465">
            <a:extLst>
              <a:ext uri="{FF2B5EF4-FFF2-40B4-BE49-F238E27FC236}">
                <a16:creationId xmlns:a16="http://schemas.microsoft.com/office/drawing/2014/main" id="{55EB64FF-B915-4105-B335-0FA05BF1E1A5}"/>
              </a:ext>
            </a:extLst>
          </p:cNvPr>
          <p:cNvSpPr/>
          <p:nvPr/>
        </p:nvSpPr>
        <p:spPr>
          <a:xfrm>
            <a:off x="4318000" y="2113188"/>
            <a:ext cx="464080" cy="4426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7" name="Rectangle 466">
            <a:extLst>
              <a:ext uri="{FF2B5EF4-FFF2-40B4-BE49-F238E27FC236}">
                <a16:creationId xmlns:a16="http://schemas.microsoft.com/office/drawing/2014/main" id="{224B77B6-C5EB-4C9A-B061-387DE8C62CED}"/>
              </a:ext>
            </a:extLst>
          </p:cNvPr>
          <p:cNvSpPr/>
          <p:nvPr/>
        </p:nvSpPr>
        <p:spPr>
          <a:xfrm>
            <a:off x="4341813" y="928687"/>
            <a:ext cx="558800" cy="4318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8239989E-9C81-4D85-B38B-5FB92562C44A}"/>
              </a:ext>
            </a:extLst>
          </p:cNvPr>
          <p:cNvSpPr/>
          <p:nvPr/>
        </p:nvSpPr>
        <p:spPr>
          <a:xfrm>
            <a:off x="4320115" y="915989"/>
            <a:ext cx="60669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700" dirty="0">
                <a:latin typeface="Comic Sans MS" pitchFamily="66" charset="0"/>
              </a:rPr>
              <a:t>Shower Block and toilets</a:t>
            </a:r>
          </a:p>
        </p:txBody>
      </p:sp>
      <p:sp>
        <p:nvSpPr>
          <p:cNvPr id="470" name="Rectangle 469">
            <a:extLst>
              <a:ext uri="{FF2B5EF4-FFF2-40B4-BE49-F238E27FC236}">
                <a16:creationId xmlns:a16="http://schemas.microsoft.com/office/drawing/2014/main" id="{920E88AD-F97C-4B44-AD18-84A31DFA916F}"/>
              </a:ext>
            </a:extLst>
          </p:cNvPr>
          <p:cNvSpPr/>
          <p:nvPr/>
        </p:nvSpPr>
        <p:spPr>
          <a:xfrm>
            <a:off x="429785" y="6343325"/>
            <a:ext cx="206008" cy="1241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F5108953-9BF8-458E-9DD2-10CCAC5D9B8B}"/>
              </a:ext>
            </a:extLst>
          </p:cNvPr>
          <p:cNvSpPr txBox="1"/>
          <p:nvPr/>
        </p:nvSpPr>
        <p:spPr>
          <a:xfrm>
            <a:off x="374333" y="6310259"/>
            <a:ext cx="3169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**</a:t>
            </a:r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936FD907-8BCE-493E-8992-69565844DB04}"/>
              </a:ext>
            </a:extLst>
          </p:cNvPr>
          <p:cNvSpPr txBox="1"/>
          <p:nvPr/>
        </p:nvSpPr>
        <p:spPr>
          <a:xfrm>
            <a:off x="581024" y="6281771"/>
            <a:ext cx="31381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Staff room with dormitory alarm system.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5F80DDE-F5BB-4F09-807D-BD97A7F96C58}"/>
              </a:ext>
            </a:extLst>
          </p:cNvPr>
          <p:cNvCxnSpPr/>
          <p:nvPr/>
        </p:nvCxnSpPr>
        <p:spPr>
          <a:xfrm>
            <a:off x="787400" y="5043542"/>
            <a:ext cx="0" cy="2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0B0887-2309-42CB-9434-16EF83223E82}"/>
              </a:ext>
            </a:extLst>
          </p:cNvPr>
          <p:cNvCxnSpPr>
            <a:stCxn id="2239" idx="0"/>
          </p:cNvCxnSpPr>
          <p:nvPr/>
        </p:nvCxnSpPr>
        <p:spPr>
          <a:xfrm>
            <a:off x="779461" y="5049892"/>
            <a:ext cx="3476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702F95-80BD-4C5D-A569-3F0D98821C33}"/>
              </a:ext>
            </a:extLst>
          </p:cNvPr>
          <p:cNvCxnSpPr>
            <a:cxnSpLocks/>
          </p:cNvCxnSpPr>
          <p:nvPr/>
        </p:nvCxnSpPr>
        <p:spPr>
          <a:xfrm flipH="1">
            <a:off x="4783403" y="3068326"/>
            <a:ext cx="3703" cy="3439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68">
            <a:extLst>
              <a:ext uri="{FF2B5EF4-FFF2-40B4-BE49-F238E27FC236}">
                <a16:creationId xmlns:a16="http://schemas.microsoft.com/office/drawing/2014/main" id="{766A7E3A-2FED-4A25-9418-3D220B6B0151}"/>
              </a:ext>
            </a:extLst>
          </p:cNvPr>
          <p:cNvCxnSpPr>
            <a:cxnSpLocks/>
          </p:cNvCxnSpPr>
          <p:nvPr/>
        </p:nvCxnSpPr>
        <p:spPr>
          <a:xfrm flipH="1">
            <a:off x="4775200" y="1800122"/>
            <a:ext cx="3703" cy="3439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9A47010-6965-4DBB-BED0-9F72F33FD8D0}"/>
              </a:ext>
            </a:extLst>
          </p:cNvPr>
          <p:cNvSpPr txBox="1"/>
          <p:nvPr/>
        </p:nvSpPr>
        <p:spPr>
          <a:xfrm>
            <a:off x="8586391" y="161279"/>
            <a:ext cx="410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  <a:p>
            <a:r>
              <a:rPr lang="en-GB" sz="900" dirty="0"/>
              <a:t>4</a:t>
            </a:r>
            <a:r>
              <a:rPr lang="en-GB" sz="900" baseline="30000" dirty="0"/>
              <a:t>th</a:t>
            </a:r>
            <a:r>
              <a:rPr lang="en-GB" sz="900" dirty="0"/>
              <a:t> floor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22A944-2E63-4412-8087-A9E621E37F1A}"/>
              </a:ext>
            </a:extLst>
          </p:cNvPr>
          <p:cNvSpPr txBox="1"/>
          <p:nvPr/>
        </p:nvSpPr>
        <p:spPr>
          <a:xfrm>
            <a:off x="5243512" y="6152410"/>
            <a:ext cx="20256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highlight>
                  <a:srgbClr val="FFFF00"/>
                </a:highlight>
              </a:rPr>
              <a:t>You will find the number of beds in each room in the top left hand corner.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50A8B7-D569-42EC-8C28-CF7D8DBBC1E5}"/>
              </a:ext>
            </a:extLst>
          </p:cNvPr>
          <p:cNvCxnSpPr/>
          <p:nvPr/>
        </p:nvCxnSpPr>
        <p:spPr>
          <a:xfrm flipH="1" flipV="1">
            <a:off x="5026025" y="4183063"/>
            <a:ext cx="274638" cy="1931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6" name="TextBox 475">
            <a:extLst>
              <a:ext uri="{FF2B5EF4-FFF2-40B4-BE49-F238E27FC236}">
                <a16:creationId xmlns:a16="http://schemas.microsoft.com/office/drawing/2014/main" id="{A870AD15-62FF-48D2-81B3-AF5C612A0612}"/>
              </a:ext>
            </a:extLst>
          </p:cNvPr>
          <p:cNvSpPr txBox="1"/>
          <p:nvPr/>
        </p:nvSpPr>
        <p:spPr>
          <a:xfrm>
            <a:off x="8528050" y="1513152"/>
            <a:ext cx="410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  <a:p>
            <a:r>
              <a:rPr lang="en-GB" sz="900" baseline="30000" dirty="0"/>
              <a:t>3rd</a:t>
            </a:r>
            <a:r>
              <a:rPr lang="en-GB" sz="900" dirty="0"/>
              <a:t> floor</a:t>
            </a:r>
          </a:p>
        </p:txBody>
      </p:sp>
      <p:sp>
        <p:nvSpPr>
          <p:cNvPr id="477" name="TextBox 476">
            <a:extLst>
              <a:ext uri="{FF2B5EF4-FFF2-40B4-BE49-F238E27FC236}">
                <a16:creationId xmlns:a16="http://schemas.microsoft.com/office/drawing/2014/main" id="{CE0B3AA1-B292-462B-B472-CC65990B682F}"/>
              </a:ext>
            </a:extLst>
          </p:cNvPr>
          <p:cNvSpPr txBox="1"/>
          <p:nvPr/>
        </p:nvSpPr>
        <p:spPr>
          <a:xfrm>
            <a:off x="8561122" y="2777649"/>
            <a:ext cx="410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  <a:p>
            <a:r>
              <a:rPr lang="en-GB" sz="900" dirty="0"/>
              <a:t>2nd floor</a:t>
            </a:r>
          </a:p>
        </p:txBody>
      </p:sp>
      <p:sp>
        <p:nvSpPr>
          <p:cNvPr id="478" name="TextBox 477">
            <a:extLst>
              <a:ext uri="{FF2B5EF4-FFF2-40B4-BE49-F238E27FC236}">
                <a16:creationId xmlns:a16="http://schemas.microsoft.com/office/drawing/2014/main" id="{665513F4-DA64-4EA9-A16F-37E1A232EC7A}"/>
              </a:ext>
            </a:extLst>
          </p:cNvPr>
          <p:cNvSpPr txBox="1"/>
          <p:nvPr/>
        </p:nvSpPr>
        <p:spPr>
          <a:xfrm>
            <a:off x="8620125" y="4047120"/>
            <a:ext cx="410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  <a:p>
            <a:r>
              <a:rPr lang="en-GB" sz="900" dirty="0"/>
              <a:t>1st floor</a:t>
            </a:r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238168-665A-4940-8A5C-D71B7F7D1513}"/>
              </a:ext>
            </a:extLst>
          </p:cNvPr>
          <p:cNvSpPr txBox="1"/>
          <p:nvPr/>
        </p:nvSpPr>
        <p:spPr>
          <a:xfrm>
            <a:off x="8620125" y="5179035"/>
            <a:ext cx="5522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</a:p>
          <a:p>
            <a:r>
              <a:rPr lang="en-GB" sz="900" dirty="0"/>
              <a:t>Ground floor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D7DCDD-61DC-491D-83F0-08AD9096C665}"/>
              </a:ext>
            </a:extLst>
          </p:cNvPr>
          <p:cNvSpPr txBox="1"/>
          <p:nvPr/>
        </p:nvSpPr>
        <p:spPr>
          <a:xfrm>
            <a:off x="3139340" y="11440"/>
            <a:ext cx="18145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NORTH</a:t>
            </a:r>
          </a:p>
        </p:txBody>
      </p:sp>
      <p:sp>
        <p:nvSpPr>
          <p:cNvPr id="474" name="TextBox 473">
            <a:extLst>
              <a:ext uri="{FF2B5EF4-FFF2-40B4-BE49-F238E27FC236}">
                <a16:creationId xmlns:a16="http://schemas.microsoft.com/office/drawing/2014/main" id="{56FAB313-CA3D-47CB-A960-4BEDA887A213}"/>
              </a:ext>
            </a:extLst>
          </p:cNvPr>
          <p:cNvSpPr txBox="1"/>
          <p:nvPr/>
        </p:nvSpPr>
        <p:spPr>
          <a:xfrm>
            <a:off x="5493082" y="19907"/>
            <a:ext cx="18145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SOUTH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0BBF48-523E-4787-8FD6-0979238F26BD}"/>
              </a:ext>
            </a:extLst>
          </p:cNvPr>
          <p:cNvSpPr txBox="1"/>
          <p:nvPr/>
        </p:nvSpPr>
        <p:spPr>
          <a:xfrm>
            <a:off x="3082476" y="809625"/>
            <a:ext cx="9597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9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04A3A8-5F8C-4E51-A086-D51C9B3192A5}"/>
              </a:ext>
            </a:extLst>
          </p:cNvPr>
          <p:cNvSpPr txBox="1"/>
          <p:nvPr/>
        </p:nvSpPr>
        <p:spPr>
          <a:xfrm>
            <a:off x="5406233" y="2501818"/>
            <a:ext cx="1357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442</Words>
  <Application>Microsoft Office PowerPoint</Application>
  <PresentationFormat>On-screen Show (4:3)</PresentationFormat>
  <Paragraphs>383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Comic Sans MS</vt:lpstr>
      <vt:lpstr>Times New Roman</vt:lpstr>
      <vt:lpstr>Default Design</vt:lpstr>
      <vt:lpstr>PowerPoint Presentation</vt:lpstr>
    </vt:vector>
  </TitlesOfParts>
  <Company>Conway Centre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</dc:creator>
  <cp:lastModifiedBy>Maria McQuillan</cp:lastModifiedBy>
  <cp:revision>256</cp:revision>
  <cp:lastPrinted>2022-03-28T11:45:42Z</cp:lastPrinted>
  <dcterms:created xsi:type="dcterms:W3CDTF">2004-05-14T12:26:13Z</dcterms:created>
  <dcterms:modified xsi:type="dcterms:W3CDTF">2022-11-01T14:12:41Z</dcterms:modified>
</cp:coreProperties>
</file>